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59" r:id="rId6"/>
    <p:sldId id="260" r:id="rId7"/>
    <p:sldId id="262" r:id="rId8"/>
    <p:sldId id="263" r:id="rId9"/>
    <p:sldId id="270" r:id="rId10"/>
    <p:sldId id="269" r:id="rId11"/>
    <p:sldId id="268" r:id="rId12"/>
    <p:sldId id="267" r:id="rId13"/>
    <p:sldId id="266" r:id="rId14"/>
    <p:sldId id="265" r:id="rId15"/>
    <p:sldId id="264"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5B5A"/>
    <a:srgbClr val="6DBB7C"/>
    <a:srgbClr val="41AD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4AB5E-CB82-9B66-CA83-2E9BE5FCCDA4}" v="111" dt="2022-02-24T17:01:20.556"/>
    <p1510:client id="{1FFCEE65-EACF-4BD1-93EE-72CBFE5C8584}" v="227" dt="2022-02-25T04:18:18.473"/>
    <p1510:client id="{2D702FF0-F5B1-40A7-B144-06CD1AF39A1E}" v="18" dt="2022-02-25T13:23:08.449"/>
    <p1510:client id="{5E86562A-286A-4FAC-8701-F40113B1CC69}" v="28" dt="2022-02-25T12:50:54.928"/>
    <p1510:client id="{7B52011F-40E8-4ED6-8C4D-374F6A57E3BD}" v="11" dt="2022-02-25T13:25:27.534"/>
    <p1510:client id="{80FC3F1C-F9AB-4E4F-6C70-34EB82DA17C1}" v="39" dt="2022-02-24T19:42:04.695"/>
    <p1510:client id="{A08D2D27-C1CA-42CB-8BF8-C35DB8390FE1}" v="13" dt="2022-02-25T12:47:57.787"/>
    <p1510:client id="{ABD8AA12-BA80-4FE1-AA55-38D5EBBF0521}" v="22" dt="2022-02-22T20:37:20.880"/>
    <p1510:client id="{CF86D34E-EF44-4C26-9467-FD4985B8CBBD}" v="26" dt="2022-02-25T12:35:10.336"/>
    <p1510:client id="{D6E381EC-9AAD-4B59-8875-F610C6A845AF}" v="29" dt="2022-02-25T12:36:15.687"/>
    <p1510:client id="{EA12019F-A67A-4A89-9324-F5C56A06BBA1}" v="3" dt="2022-02-25T13:14:46.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3E5D1D-36D5-4714-AF36-384FC597288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C2A28996-9F39-4858-B0C2-31E39DC90004}">
      <dgm:prSet/>
      <dgm:spPr/>
      <dgm:t>
        <a:bodyPr/>
        <a:lstStyle/>
        <a:p>
          <a:pPr rtl="0"/>
          <a:r>
            <a:rPr lang="en-GB"/>
            <a:t>User must be able to create and edit an account, cannot do anything without creation of account</a:t>
          </a:r>
          <a:r>
            <a:rPr lang="en-GB">
              <a:latin typeface="Calibri Light" panose="020F0302020204030204"/>
            </a:rPr>
            <a:t> </a:t>
          </a:r>
          <a:endParaRPr lang="en-US"/>
        </a:p>
      </dgm:t>
    </dgm:pt>
    <dgm:pt modelId="{1E6581A1-6D7D-4751-A433-2FBA5CA3ECD5}" type="parTrans" cxnId="{9B1A5610-C33D-49DA-BA7E-8B593A76AA90}">
      <dgm:prSet/>
      <dgm:spPr/>
      <dgm:t>
        <a:bodyPr/>
        <a:lstStyle/>
        <a:p>
          <a:endParaRPr lang="en-US"/>
        </a:p>
      </dgm:t>
    </dgm:pt>
    <dgm:pt modelId="{F88B936F-B8E2-4D51-959C-2674124EDA8F}" type="sibTrans" cxnId="{9B1A5610-C33D-49DA-BA7E-8B593A76AA90}">
      <dgm:prSet/>
      <dgm:spPr/>
      <dgm:t>
        <a:bodyPr/>
        <a:lstStyle/>
        <a:p>
          <a:endParaRPr lang="en-US"/>
        </a:p>
      </dgm:t>
    </dgm:pt>
    <dgm:pt modelId="{2490765B-E0CA-4DC1-98C4-DB8A5C60CA52}">
      <dgm:prSet/>
      <dgm:spPr/>
      <dgm:t>
        <a:bodyPr/>
        <a:lstStyle/>
        <a:p>
          <a:r>
            <a:rPr lang="en-GB"/>
            <a:t>User must able to customise their profile</a:t>
          </a:r>
          <a:endParaRPr lang="en-US"/>
        </a:p>
      </dgm:t>
    </dgm:pt>
    <dgm:pt modelId="{3AA8CD60-FDFB-44EF-8046-D713C9351C10}" type="parTrans" cxnId="{43E1EE80-D6EF-4F4F-BDF2-8F8B0EF6359A}">
      <dgm:prSet/>
      <dgm:spPr/>
      <dgm:t>
        <a:bodyPr/>
        <a:lstStyle/>
        <a:p>
          <a:endParaRPr lang="en-US"/>
        </a:p>
      </dgm:t>
    </dgm:pt>
    <dgm:pt modelId="{44A5AAEA-A0BF-496B-A0AE-E66D655E9A2B}" type="sibTrans" cxnId="{43E1EE80-D6EF-4F4F-BDF2-8F8B0EF6359A}">
      <dgm:prSet/>
      <dgm:spPr/>
      <dgm:t>
        <a:bodyPr/>
        <a:lstStyle/>
        <a:p>
          <a:endParaRPr lang="en-US"/>
        </a:p>
      </dgm:t>
    </dgm:pt>
    <dgm:pt modelId="{81BFC7C8-E324-4251-8FDC-940152033E8D}">
      <dgm:prSet/>
      <dgm:spPr/>
      <dgm:t>
        <a:bodyPr/>
        <a:lstStyle/>
        <a:p>
          <a:r>
            <a:rPr lang="en-GB"/>
            <a:t>User must be able to upload profile photos</a:t>
          </a:r>
          <a:endParaRPr lang="en-US"/>
        </a:p>
      </dgm:t>
    </dgm:pt>
    <dgm:pt modelId="{AC3F2865-50A4-45A3-8E8E-BE31864FBACB}" type="parTrans" cxnId="{35C64FD1-7573-4C28-883A-00634BBB1654}">
      <dgm:prSet/>
      <dgm:spPr/>
      <dgm:t>
        <a:bodyPr/>
        <a:lstStyle/>
        <a:p>
          <a:endParaRPr lang="en-US"/>
        </a:p>
      </dgm:t>
    </dgm:pt>
    <dgm:pt modelId="{F87ACD1E-7403-4FE2-8B26-0DE75674EC38}" type="sibTrans" cxnId="{35C64FD1-7573-4C28-883A-00634BBB1654}">
      <dgm:prSet/>
      <dgm:spPr/>
      <dgm:t>
        <a:bodyPr/>
        <a:lstStyle/>
        <a:p>
          <a:endParaRPr lang="en-US"/>
        </a:p>
      </dgm:t>
    </dgm:pt>
    <dgm:pt modelId="{DFD72F6D-ACFD-4C7A-B0A5-435197C7E312}">
      <dgm:prSet/>
      <dgm:spPr/>
      <dgm:t>
        <a:bodyPr/>
        <a:lstStyle/>
        <a:p>
          <a:r>
            <a:rPr lang="en-GB"/>
            <a:t>Specify preferences</a:t>
          </a:r>
          <a:endParaRPr lang="en-US"/>
        </a:p>
      </dgm:t>
    </dgm:pt>
    <dgm:pt modelId="{C01A6813-2346-4293-A3FB-49E8DA4D6052}" type="parTrans" cxnId="{5A7C7BE7-3734-4E17-BD45-57C8DC371A8B}">
      <dgm:prSet/>
      <dgm:spPr/>
      <dgm:t>
        <a:bodyPr/>
        <a:lstStyle/>
        <a:p>
          <a:endParaRPr lang="en-US"/>
        </a:p>
      </dgm:t>
    </dgm:pt>
    <dgm:pt modelId="{0A9C228F-3777-4EFF-A6C0-E4F90624EDA7}" type="sibTrans" cxnId="{5A7C7BE7-3734-4E17-BD45-57C8DC371A8B}">
      <dgm:prSet/>
      <dgm:spPr/>
      <dgm:t>
        <a:bodyPr/>
        <a:lstStyle/>
        <a:p>
          <a:endParaRPr lang="en-US"/>
        </a:p>
      </dgm:t>
    </dgm:pt>
    <dgm:pt modelId="{BF5D1B31-4C8A-45ED-A077-8AABBDF85733}">
      <dgm:prSet/>
      <dgm:spPr/>
      <dgm:t>
        <a:bodyPr/>
        <a:lstStyle/>
        <a:p>
          <a:r>
            <a:rPr lang="en-GB"/>
            <a:t>The website must present relevant users' profiles to the user</a:t>
          </a:r>
          <a:endParaRPr lang="en-US"/>
        </a:p>
      </dgm:t>
    </dgm:pt>
    <dgm:pt modelId="{0F2D5E66-3C1D-4526-A4AC-097021AA926F}" type="parTrans" cxnId="{9BDC0D07-AE67-4FF4-AD5C-6B16FC9431B2}">
      <dgm:prSet/>
      <dgm:spPr/>
      <dgm:t>
        <a:bodyPr/>
        <a:lstStyle/>
        <a:p>
          <a:endParaRPr lang="en-US"/>
        </a:p>
      </dgm:t>
    </dgm:pt>
    <dgm:pt modelId="{C1159DE3-C443-4872-9872-7F74B7D9E8D7}" type="sibTrans" cxnId="{9BDC0D07-AE67-4FF4-AD5C-6B16FC9431B2}">
      <dgm:prSet/>
      <dgm:spPr/>
      <dgm:t>
        <a:bodyPr/>
        <a:lstStyle/>
        <a:p>
          <a:endParaRPr lang="en-US"/>
        </a:p>
      </dgm:t>
    </dgm:pt>
    <dgm:pt modelId="{809B5FBF-903E-4615-B314-DAAF4028F5AB}">
      <dgm:prSet/>
      <dgm:spPr/>
      <dgm:t>
        <a:bodyPr/>
        <a:lstStyle/>
        <a:p>
          <a:r>
            <a:rPr lang="en-GB"/>
            <a:t>The user must be able to swipe left or right on a profile to approve or disapprove</a:t>
          </a:r>
          <a:endParaRPr lang="en-US"/>
        </a:p>
      </dgm:t>
    </dgm:pt>
    <dgm:pt modelId="{39346AF8-56C8-4847-AF0D-0B22F5E035A7}" type="parTrans" cxnId="{FEC763CA-BE27-46B5-9BE8-C48B918B46CF}">
      <dgm:prSet/>
      <dgm:spPr/>
      <dgm:t>
        <a:bodyPr/>
        <a:lstStyle/>
        <a:p>
          <a:endParaRPr lang="en-US"/>
        </a:p>
      </dgm:t>
    </dgm:pt>
    <dgm:pt modelId="{B7400F2C-7FE0-4B5C-9844-6414871A55B2}" type="sibTrans" cxnId="{FEC763CA-BE27-46B5-9BE8-C48B918B46CF}">
      <dgm:prSet/>
      <dgm:spPr/>
      <dgm:t>
        <a:bodyPr/>
        <a:lstStyle/>
        <a:p>
          <a:endParaRPr lang="en-US"/>
        </a:p>
      </dgm:t>
    </dgm:pt>
    <dgm:pt modelId="{CC604AD5-9791-46FF-B297-7E837644F142}">
      <dgm:prSet/>
      <dgm:spPr/>
      <dgm:t>
        <a:bodyPr/>
        <a:lstStyle/>
        <a:p>
          <a:r>
            <a:rPr lang="en-GB"/>
            <a:t>Login with </a:t>
          </a:r>
          <a:r>
            <a:rPr lang="en-GB">
              <a:latin typeface="Calibri Light" panose="020F0302020204030204"/>
            </a:rPr>
            <a:t>Google</a:t>
          </a:r>
          <a:endParaRPr lang="en-US"/>
        </a:p>
      </dgm:t>
    </dgm:pt>
    <dgm:pt modelId="{55CDE515-E077-4504-B503-2D185988E633}" type="parTrans" cxnId="{C69A7327-B564-4202-8A94-E93C2E64647F}">
      <dgm:prSet/>
      <dgm:spPr/>
      <dgm:t>
        <a:bodyPr/>
        <a:lstStyle/>
        <a:p>
          <a:endParaRPr lang="en-US"/>
        </a:p>
      </dgm:t>
    </dgm:pt>
    <dgm:pt modelId="{4AEC6333-555A-4ECB-9CF8-9D0E4BE9523A}" type="sibTrans" cxnId="{C69A7327-B564-4202-8A94-E93C2E64647F}">
      <dgm:prSet/>
      <dgm:spPr/>
      <dgm:t>
        <a:bodyPr/>
        <a:lstStyle/>
        <a:p>
          <a:endParaRPr lang="en-US"/>
        </a:p>
      </dgm:t>
    </dgm:pt>
    <dgm:pt modelId="{95C8E31D-DF12-48D0-8977-07B8C171054C}">
      <dgm:prSet/>
      <dgm:spPr/>
      <dgm:t>
        <a:bodyPr/>
        <a:lstStyle/>
        <a:p>
          <a:r>
            <a:rPr lang="en-GB"/>
            <a:t>The website should present matches to the user</a:t>
          </a:r>
          <a:endParaRPr lang="en-US"/>
        </a:p>
      </dgm:t>
    </dgm:pt>
    <dgm:pt modelId="{98C18F86-EA90-4F60-8A37-C2AFE5C73F72}" type="parTrans" cxnId="{A1B8DD61-CFB1-4251-8783-F38A7A29B442}">
      <dgm:prSet/>
      <dgm:spPr/>
      <dgm:t>
        <a:bodyPr/>
        <a:lstStyle/>
        <a:p>
          <a:endParaRPr lang="en-US"/>
        </a:p>
      </dgm:t>
    </dgm:pt>
    <dgm:pt modelId="{6F828029-0309-4A28-9ABF-9B1F7BC8820C}" type="sibTrans" cxnId="{A1B8DD61-CFB1-4251-8783-F38A7A29B442}">
      <dgm:prSet/>
      <dgm:spPr/>
      <dgm:t>
        <a:bodyPr/>
        <a:lstStyle/>
        <a:p>
          <a:endParaRPr lang="en-US"/>
        </a:p>
      </dgm:t>
    </dgm:pt>
    <dgm:pt modelId="{210DB486-3BAE-4DD3-BE39-27D1F9F02DE8}">
      <dgm:prSet/>
      <dgm:spPr/>
      <dgm:t>
        <a:bodyPr/>
        <a:lstStyle/>
        <a:p>
          <a:r>
            <a:rPr lang="en-GB"/>
            <a:t>If two users approve of each other then contact details can be shared</a:t>
          </a:r>
          <a:endParaRPr lang="en-US"/>
        </a:p>
      </dgm:t>
    </dgm:pt>
    <dgm:pt modelId="{F2D947F4-2707-471C-91F2-D8060B550E44}" type="parTrans" cxnId="{D6955FF7-2A27-4EDC-84C6-25F5DFF659E0}">
      <dgm:prSet/>
      <dgm:spPr/>
      <dgm:t>
        <a:bodyPr/>
        <a:lstStyle/>
        <a:p>
          <a:endParaRPr lang="en-US"/>
        </a:p>
      </dgm:t>
    </dgm:pt>
    <dgm:pt modelId="{83E92C32-1841-4007-99D7-C158B6FDC5CB}" type="sibTrans" cxnId="{D6955FF7-2A27-4EDC-84C6-25F5DFF659E0}">
      <dgm:prSet/>
      <dgm:spPr/>
      <dgm:t>
        <a:bodyPr/>
        <a:lstStyle/>
        <a:p>
          <a:endParaRPr lang="en-US"/>
        </a:p>
      </dgm:t>
    </dgm:pt>
    <dgm:pt modelId="{73BA6F50-41FE-42D9-AEA4-8EF23A05BE8B}" type="pres">
      <dgm:prSet presAssocID="{B83E5D1D-36D5-4714-AF36-384FC597288B}" presName="diagram" presStyleCnt="0">
        <dgm:presLayoutVars>
          <dgm:dir/>
          <dgm:resizeHandles val="exact"/>
        </dgm:presLayoutVars>
      </dgm:prSet>
      <dgm:spPr/>
    </dgm:pt>
    <dgm:pt modelId="{26E97755-7884-4A05-ACDA-799336A93C9C}" type="pres">
      <dgm:prSet presAssocID="{C2A28996-9F39-4858-B0C2-31E39DC90004}" presName="node" presStyleLbl="node1" presStyleIdx="0" presStyleCnt="7">
        <dgm:presLayoutVars>
          <dgm:bulletEnabled val="1"/>
        </dgm:presLayoutVars>
      </dgm:prSet>
      <dgm:spPr/>
    </dgm:pt>
    <dgm:pt modelId="{D57EC7ED-3F0E-47E1-B309-51D7068FE0F3}" type="pres">
      <dgm:prSet presAssocID="{F88B936F-B8E2-4D51-959C-2674124EDA8F}" presName="sibTrans" presStyleCnt="0"/>
      <dgm:spPr/>
    </dgm:pt>
    <dgm:pt modelId="{2326C53E-ADCA-42AD-918C-35A0A563EBB5}" type="pres">
      <dgm:prSet presAssocID="{2490765B-E0CA-4DC1-98C4-DB8A5C60CA52}" presName="node" presStyleLbl="node1" presStyleIdx="1" presStyleCnt="7">
        <dgm:presLayoutVars>
          <dgm:bulletEnabled val="1"/>
        </dgm:presLayoutVars>
      </dgm:prSet>
      <dgm:spPr/>
    </dgm:pt>
    <dgm:pt modelId="{CCBFABE8-5104-4632-8164-7E1A3D18B7A6}" type="pres">
      <dgm:prSet presAssocID="{44A5AAEA-A0BF-496B-A0AE-E66D655E9A2B}" presName="sibTrans" presStyleCnt="0"/>
      <dgm:spPr/>
    </dgm:pt>
    <dgm:pt modelId="{D565D7FC-91B1-4869-A0AB-B8F983A38076}" type="pres">
      <dgm:prSet presAssocID="{BF5D1B31-4C8A-45ED-A077-8AABBDF85733}" presName="node" presStyleLbl="node1" presStyleIdx="2" presStyleCnt="7">
        <dgm:presLayoutVars>
          <dgm:bulletEnabled val="1"/>
        </dgm:presLayoutVars>
      </dgm:prSet>
      <dgm:spPr/>
    </dgm:pt>
    <dgm:pt modelId="{B52401F5-A48E-422C-82C9-9EEC6D9DE1F8}" type="pres">
      <dgm:prSet presAssocID="{C1159DE3-C443-4872-9872-7F74B7D9E8D7}" presName="sibTrans" presStyleCnt="0"/>
      <dgm:spPr/>
    </dgm:pt>
    <dgm:pt modelId="{354D6AFC-614C-4BB7-BA7D-C71CC24BDA6F}" type="pres">
      <dgm:prSet presAssocID="{809B5FBF-903E-4615-B314-DAAF4028F5AB}" presName="node" presStyleLbl="node1" presStyleIdx="3" presStyleCnt="7">
        <dgm:presLayoutVars>
          <dgm:bulletEnabled val="1"/>
        </dgm:presLayoutVars>
      </dgm:prSet>
      <dgm:spPr/>
    </dgm:pt>
    <dgm:pt modelId="{460C4D88-0917-4FB2-B8C6-DF1C2A6E1A99}" type="pres">
      <dgm:prSet presAssocID="{B7400F2C-7FE0-4B5C-9844-6414871A55B2}" presName="sibTrans" presStyleCnt="0"/>
      <dgm:spPr/>
    </dgm:pt>
    <dgm:pt modelId="{B909D140-899C-49C4-9700-9EF2CF4ADB21}" type="pres">
      <dgm:prSet presAssocID="{CC604AD5-9791-46FF-B297-7E837644F142}" presName="node" presStyleLbl="node1" presStyleIdx="4" presStyleCnt="7">
        <dgm:presLayoutVars>
          <dgm:bulletEnabled val="1"/>
        </dgm:presLayoutVars>
      </dgm:prSet>
      <dgm:spPr/>
    </dgm:pt>
    <dgm:pt modelId="{BDBD2E81-0479-46CB-8A5F-166ABE9289F1}" type="pres">
      <dgm:prSet presAssocID="{4AEC6333-555A-4ECB-9CF8-9D0E4BE9523A}" presName="sibTrans" presStyleCnt="0"/>
      <dgm:spPr/>
    </dgm:pt>
    <dgm:pt modelId="{5D90B7E0-858C-4056-A573-A9B7AD57FF8F}" type="pres">
      <dgm:prSet presAssocID="{95C8E31D-DF12-48D0-8977-07B8C171054C}" presName="node" presStyleLbl="node1" presStyleIdx="5" presStyleCnt="7">
        <dgm:presLayoutVars>
          <dgm:bulletEnabled val="1"/>
        </dgm:presLayoutVars>
      </dgm:prSet>
      <dgm:spPr/>
    </dgm:pt>
    <dgm:pt modelId="{17E07EEE-CD01-4075-8C92-91E46EE65191}" type="pres">
      <dgm:prSet presAssocID="{6F828029-0309-4A28-9ABF-9B1F7BC8820C}" presName="sibTrans" presStyleCnt="0"/>
      <dgm:spPr/>
    </dgm:pt>
    <dgm:pt modelId="{F3F2318A-AE11-4ED6-9F7B-E1042D304D97}" type="pres">
      <dgm:prSet presAssocID="{210DB486-3BAE-4DD3-BE39-27D1F9F02DE8}" presName="node" presStyleLbl="node1" presStyleIdx="6" presStyleCnt="7">
        <dgm:presLayoutVars>
          <dgm:bulletEnabled val="1"/>
        </dgm:presLayoutVars>
      </dgm:prSet>
      <dgm:spPr/>
    </dgm:pt>
  </dgm:ptLst>
  <dgm:cxnLst>
    <dgm:cxn modelId="{FD884A05-87EE-430F-982E-C993DB55A18B}" type="presOf" srcId="{210DB486-3BAE-4DD3-BE39-27D1F9F02DE8}" destId="{F3F2318A-AE11-4ED6-9F7B-E1042D304D97}" srcOrd="0" destOrd="0" presId="urn:microsoft.com/office/officeart/2005/8/layout/default"/>
    <dgm:cxn modelId="{9BDC0D07-AE67-4FF4-AD5C-6B16FC9431B2}" srcId="{B83E5D1D-36D5-4714-AF36-384FC597288B}" destId="{BF5D1B31-4C8A-45ED-A077-8AABBDF85733}" srcOrd="2" destOrd="0" parTransId="{0F2D5E66-3C1D-4526-A4AC-097021AA926F}" sibTransId="{C1159DE3-C443-4872-9872-7F74B7D9E8D7}"/>
    <dgm:cxn modelId="{9B1A5610-C33D-49DA-BA7E-8B593A76AA90}" srcId="{B83E5D1D-36D5-4714-AF36-384FC597288B}" destId="{C2A28996-9F39-4858-B0C2-31E39DC90004}" srcOrd="0" destOrd="0" parTransId="{1E6581A1-6D7D-4751-A433-2FBA5CA3ECD5}" sibTransId="{F88B936F-B8E2-4D51-959C-2674124EDA8F}"/>
    <dgm:cxn modelId="{C69A7327-B564-4202-8A94-E93C2E64647F}" srcId="{B83E5D1D-36D5-4714-AF36-384FC597288B}" destId="{CC604AD5-9791-46FF-B297-7E837644F142}" srcOrd="4" destOrd="0" parTransId="{55CDE515-E077-4504-B503-2D185988E633}" sibTransId="{4AEC6333-555A-4ECB-9CF8-9D0E4BE9523A}"/>
    <dgm:cxn modelId="{E9F9ED2E-37F5-42FF-AF9A-08F9784EBD23}" type="presOf" srcId="{BF5D1B31-4C8A-45ED-A077-8AABBDF85733}" destId="{D565D7FC-91B1-4869-A0AB-B8F983A38076}" srcOrd="0" destOrd="0" presId="urn:microsoft.com/office/officeart/2005/8/layout/default"/>
    <dgm:cxn modelId="{A1B8DD61-CFB1-4251-8783-F38A7A29B442}" srcId="{B83E5D1D-36D5-4714-AF36-384FC597288B}" destId="{95C8E31D-DF12-48D0-8977-07B8C171054C}" srcOrd="5" destOrd="0" parTransId="{98C18F86-EA90-4F60-8A37-C2AFE5C73F72}" sibTransId="{6F828029-0309-4A28-9ABF-9B1F7BC8820C}"/>
    <dgm:cxn modelId="{CC530947-82D1-4FBB-A860-E155B94EE379}" type="presOf" srcId="{95C8E31D-DF12-48D0-8977-07B8C171054C}" destId="{5D90B7E0-858C-4056-A573-A9B7AD57FF8F}" srcOrd="0" destOrd="0" presId="urn:microsoft.com/office/officeart/2005/8/layout/default"/>
    <dgm:cxn modelId="{129FFE6A-1691-4732-A0B5-92F878EF8F8A}" type="presOf" srcId="{CC604AD5-9791-46FF-B297-7E837644F142}" destId="{B909D140-899C-49C4-9700-9EF2CF4ADB21}" srcOrd="0" destOrd="0" presId="urn:microsoft.com/office/officeart/2005/8/layout/default"/>
    <dgm:cxn modelId="{43E1EE80-D6EF-4F4F-BDF2-8F8B0EF6359A}" srcId="{B83E5D1D-36D5-4714-AF36-384FC597288B}" destId="{2490765B-E0CA-4DC1-98C4-DB8A5C60CA52}" srcOrd="1" destOrd="0" parTransId="{3AA8CD60-FDFB-44EF-8046-D713C9351C10}" sibTransId="{44A5AAEA-A0BF-496B-A0AE-E66D655E9A2B}"/>
    <dgm:cxn modelId="{A383E387-74E4-4101-8485-63D9768A177F}" type="presOf" srcId="{DFD72F6D-ACFD-4C7A-B0A5-435197C7E312}" destId="{2326C53E-ADCA-42AD-918C-35A0A563EBB5}" srcOrd="0" destOrd="2" presId="urn:microsoft.com/office/officeart/2005/8/layout/default"/>
    <dgm:cxn modelId="{225A1F8E-3E81-40FF-A913-649FDAD5C890}" type="presOf" srcId="{C2A28996-9F39-4858-B0C2-31E39DC90004}" destId="{26E97755-7884-4A05-ACDA-799336A93C9C}" srcOrd="0" destOrd="0" presId="urn:microsoft.com/office/officeart/2005/8/layout/default"/>
    <dgm:cxn modelId="{BB40B99D-DB6D-4223-8513-6D2A18F632E2}" type="presOf" srcId="{809B5FBF-903E-4615-B314-DAAF4028F5AB}" destId="{354D6AFC-614C-4BB7-BA7D-C71CC24BDA6F}" srcOrd="0" destOrd="0" presId="urn:microsoft.com/office/officeart/2005/8/layout/default"/>
    <dgm:cxn modelId="{442687A2-2F09-4927-8F1F-9CB9079C1CC8}" type="presOf" srcId="{81BFC7C8-E324-4251-8FDC-940152033E8D}" destId="{2326C53E-ADCA-42AD-918C-35A0A563EBB5}" srcOrd="0" destOrd="1" presId="urn:microsoft.com/office/officeart/2005/8/layout/default"/>
    <dgm:cxn modelId="{FEC763CA-BE27-46B5-9BE8-C48B918B46CF}" srcId="{B83E5D1D-36D5-4714-AF36-384FC597288B}" destId="{809B5FBF-903E-4615-B314-DAAF4028F5AB}" srcOrd="3" destOrd="0" parTransId="{39346AF8-56C8-4847-AF0D-0B22F5E035A7}" sibTransId="{B7400F2C-7FE0-4B5C-9844-6414871A55B2}"/>
    <dgm:cxn modelId="{056B7DCC-AA14-4A8F-A2E3-B14AAA3CCE9D}" type="presOf" srcId="{2490765B-E0CA-4DC1-98C4-DB8A5C60CA52}" destId="{2326C53E-ADCA-42AD-918C-35A0A563EBB5}" srcOrd="0" destOrd="0" presId="urn:microsoft.com/office/officeart/2005/8/layout/default"/>
    <dgm:cxn modelId="{35C64FD1-7573-4C28-883A-00634BBB1654}" srcId="{2490765B-E0CA-4DC1-98C4-DB8A5C60CA52}" destId="{81BFC7C8-E324-4251-8FDC-940152033E8D}" srcOrd="0" destOrd="0" parTransId="{AC3F2865-50A4-45A3-8E8E-BE31864FBACB}" sibTransId="{F87ACD1E-7403-4FE2-8B26-0DE75674EC38}"/>
    <dgm:cxn modelId="{5A7C7BE7-3734-4E17-BD45-57C8DC371A8B}" srcId="{2490765B-E0CA-4DC1-98C4-DB8A5C60CA52}" destId="{DFD72F6D-ACFD-4C7A-B0A5-435197C7E312}" srcOrd="1" destOrd="0" parTransId="{C01A6813-2346-4293-A3FB-49E8DA4D6052}" sibTransId="{0A9C228F-3777-4EFF-A6C0-E4F90624EDA7}"/>
    <dgm:cxn modelId="{189011F7-734B-4E31-B676-4778AD27A16A}" type="presOf" srcId="{B83E5D1D-36D5-4714-AF36-384FC597288B}" destId="{73BA6F50-41FE-42D9-AEA4-8EF23A05BE8B}" srcOrd="0" destOrd="0" presId="urn:microsoft.com/office/officeart/2005/8/layout/default"/>
    <dgm:cxn modelId="{D6955FF7-2A27-4EDC-84C6-25F5DFF659E0}" srcId="{B83E5D1D-36D5-4714-AF36-384FC597288B}" destId="{210DB486-3BAE-4DD3-BE39-27D1F9F02DE8}" srcOrd="6" destOrd="0" parTransId="{F2D947F4-2707-471C-91F2-D8060B550E44}" sibTransId="{83E92C32-1841-4007-99D7-C158B6FDC5CB}"/>
    <dgm:cxn modelId="{ED71DC0A-F74F-4F3A-B85B-47BD1E92EF58}" type="presParOf" srcId="{73BA6F50-41FE-42D9-AEA4-8EF23A05BE8B}" destId="{26E97755-7884-4A05-ACDA-799336A93C9C}" srcOrd="0" destOrd="0" presId="urn:microsoft.com/office/officeart/2005/8/layout/default"/>
    <dgm:cxn modelId="{AB7888FA-4964-4FED-9BDA-9F8B9277EA6D}" type="presParOf" srcId="{73BA6F50-41FE-42D9-AEA4-8EF23A05BE8B}" destId="{D57EC7ED-3F0E-47E1-B309-51D7068FE0F3}" srcOrd="1" destOrd="0" presId="urn:microsoft.com/office/officeart/2005/8/layout/default"/>
    <dgm:cxn modelId="{2C7F1F43-521D-4011-9A12-3BE25802B018}" type="presParOf" srcId="{73BA6F50-41FE-42D9-AEA4-8EF23A05BE8B}" destId="{2326C53E-ADCA-42AD-918C-35A0A563EBB5}" srcOrd="2" destOrd="0" presId="urn:microsoft.com/office/officeart/2005/8/layout/default"/>
    <dgm:cxn modelId="{1072F472-CC8E-4BC7-8BA3-F2085F041C8C}" type="presParOf" srcId="{73BA6F50-41FE-42D9-AEA4-8EF23A05BE8B}" destId="{CCBFABE8-5104-4632-8164-7E1A3D18B7A6}" srcOrd="3" destOrd="0" presId="urn:microsoft.com/office/officeart/2005/8/layout/default"/>
    <dgm:cxn modelId="{90AB5531-DF62-4708-803B-D1C66F262DDD}" type="presParOf" srcId="{73BA6F50-41FE-42D9-AEA4-8EF23A05BE8B}" destId="{D565D7FC-91B1-4869-A0AB-B8F983A38076}" srcOrd="4" destOrd="0" presId="urn:microsoft.com/office/officeart/2005/8/layout/default"/>
    <dgm:cxn modelId="{DD9CAE32-8BD5-4CDC-98DE-DFE596B3050C}" type="presParOf" srcId="{73BA6F50-41FE-42D9-AEA4-8EF23A05BE8B}" destId="{B52401F5-A48E-422C-82C9-9EEC6D9DE1F8}" srcOrd="5" destOrd="0" presId="urn:microsoft.com/office/officeart/2005/8/layout/default"/>
    <dgm:cxn modelId="{E94EA46B-025C-4E87-AA3B-E355169C0FC0}" type="presParOf" srcId="{73BA6F50-41FE-42D9-AEA4-8EF23A05BE8B}" destId="{354D6AFC-614C-4BB7-BA7D-C71CC24BDA6F}" srcOrd="6" destOrd="0" presId="urn:microsoft.com/office/officeart/2005/8/layout/default"/>
    <dgm:cxn modelId="{356A5C6F-0C20-4DB9-9E7A-3670D2B790B6}" type="presParOf" srcId="{73BA6F50-41FE-42D9-AEA4-8EF23A05BE8B}" destId="{460C4D88-0917-4FB2-B8C6-DF1C2A6E1A99}" srcOrd="7" destOrd="0" presId="urn:microsoft.com/office/officeart/2005/8/layout/default"/>
    <dgm:cxn modelId="{181CED08-15C0-44B1-9589-37EA97010409}" type="presParOf" srcId="{73BA6F50-41FE-42D9-AEA4-8EF23A05BE8B}" destId="{B909D140-899C-49C4-9700-9EF2CF4ADB21}" srcOrd="8" destOrd="0" presId="urn:microsoft.com/office/officeart/2005/8/layout/default"/>
    <dgm:cxn modelId="{3B70C023-310E-4BA8-9EA1-03DE79ECEF29}" type="presParOf" srcId="{73BA6F50-41FE-42D9-AEA4-8EF23A05BE8B}" destId="{BDBD2E81-0479-46CB-8A5F-166ABE9289F1}" srcOrd="9" destOrd="0" presId="urn:microsoft.com/office/officeart/2005/8/layout/default"/>
    <dgm:cxn modelId="{999FE35D-8FE5-4EAB-855D-0212309CEAE1}" type="presParOf" srcId="{73BA6F50-41FE-42D9-AEA4-8EF23A05BE8B}" destId="{5D90B7E0-858C-4056-A573-A9B7AD57FF8F}" srcOrd="10" destOrd="0" presId="urn:microsoft.com/office/officeart/2005/8/layout/default"/>
    <dgm:cxn modelId="{D1018AA1-9158-44DD-BA44-CA42326952AB}" type="presParOf" srcId="{73BA6F50-41FE-42D9-AEA4-8EF23A05BE8B}" destId="{17E07EEE-CD01-4075-8C92-91E46EE65191}" srcOrd="11" destOrd="0" presId="urn:microsoft.com/office/officeart/2005/8/layout/default"/>
    <dgm:cxn modelId="{809FDF20-2D42-4EDE-83A2-AA001F988B2F}" type="presParOf" srcId="{73BA6F50-41FE-42D9-AEA4-8EF23A05BE8B}" destId="{F3F2318A-AE11-4ED6-9F7B-E1042D304D97}"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97755-7884-4A05-ACDA-799336A93C9C}">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a:t>User must be able to create and edit an account, cannot do anything without creation of account</a:t>
          </a:r>
          <a:r>
            <a:rPr lang="en-GB" sz="1800" kern="1200">
              <a:latin typeface="Calibri Light" panose="020F0302020204030204"/>
            </a:rPr>
            <a:t> </a:t>
          </a:r>
          <a:endParaRPr lang="en-US" sz="1800" kern="1200"/>
        </a:p>
      </dsp:txBody>
      <dsp:txXfrm>
        <a:off x="3080" y="587032"/>
        <a:ext cx="2444055" cy="1466433"/>
      </dsp:txXfrm>
    </dsp:sp>
    <dsp:sp modelId="{2326C53E-ADCA-42AD-918C-35A0A563EBB5}">
      <dsp:nvSpPr>
        <dsp:cNvPr id="0" name=""/>
        <dsp:cNvSpPr/>
      </dsp:nvSpPr>
      <dsp:spPr>
        <a:xfrm>
          <a:off x="2691541" y="587032"/>
          <a:ext cx="2444055" cy="1466433"/>
        </a:xfrm>
        <a:prstGeom prst="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User must able to customise their profile</a:t>
          </a:r>
          <a:endParaRPr lang="en-US" sz="1800" kern="1200"/>
        </a:p>
        <a:p>
          <a:pPr marL="114300" lvl="1" indent="-114300" algn="l" defTabSz="622300">
            <a:lnSpc>
              <a:spcPct val="90000"/>
            </a:lnSpc>
            <a:spcBef>
              <a:spcPct val="0"/>
            </a:spcBef>
            <a:spcAft>
              <a:spcPct val="15000"/>
            </a:spcAft>
            <a:buChar char="•"/>
          </a:pPr>
          <a:r>
            <a:rPr lang="en-GB" sz="1400" kern="1200"/>
            <a:t>User must be able to upload profile photos</a:t>
          </a:r>
          <a:endParaRPr lang="en-US" sz="1400" kern="1200"/>
        </a:p>
        <a:p>
          <a:pPr marL="114300" lvl="1" indent="-114300" algn="l" defTabSz="622300">
            <a:lnSpc>
              <a:spcPct val="90000"/>
            </a:lnSpc>
            <a:spcBef>
              <a:spcPct val="0"/>
            </a:spcBef>
            <a:spcAft>
              <a:spcPct val="15000"/>
            </a:spcAft>
            <a:buChar char="•"/>
          </a:pPr>
          <a:r>
            <a:rPr lang="en-GB" sz="1400" kern="1200"/>
            <a:t>Specify preferences</a:t>
          </a:r>
          <a:endParaRPr lang="en-US" sz="1400" kern="1200"/>
        </a:p>
      </dsp:txBody>
      <dsp:txXfrm>
        <a:off x="2691541" y="587032"/>
        <a:ext cx="2444055" cy="1466433"/>
      </dsp:txXfrm>
    </dsp:sp>
    <dsp:sp modelId="{D565D7FC-91B1-4869-A0AB-B8F983A38076}">
      <dsp:nvSpPr>
        <dsp:cNvPr id="0" name=""/>
        <dsp:cNvSpPr/>
      </dsp:nvSpPr>
      <dsp:spPr>
        <a:xfrm>
          <a:off x="5380002" y="587032"/>
          <a:ext cx="2444055" cy="1466433"/>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The website must present relevant users' profiles to the user</a:t>
          </a:r>
          <a:endParaRPr lang="en-US" sz="1800" kern="1200"/>
        </a:p>
      </dsp:txBody>
      <dsp:txXfrm>
        <a:off x="5380002" y="587032"/>
        <a:ext cx="2444055" cy="1466433"/>
      </dsp:txXfrm>
    </dsp:sp>
    <dsp:sp modelId="{354D6AFC-614C-4BB7-BA7D-C71CC24BDA6F}">
      <dsp:nvSpPr>
        <dsp:cNvPr id="0" name=""/>
        <dsp:cNvSpPr/>
      </dsp:nvSpPr>
      <dsp:spPr>
        <a:xfrm>
          <a:off x="8068463" y="587032"/>
          <a:ext cx="2444055" cy="146643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The user must be able to swipe left or right on a profile to approve or disapprove</a:t>
          </a:r>
          <a:endParaRPr lang="en-US" sz="1800" kern="1200"/>
        </a:p>
      </dsp:txBody>
      <dsp:txXfrm>
        <a:off x="8068463" y="587032"/>
        <a:ext cx="2444055" cy="1466433"/>
      </dsp:txXfrm>
    </dsp:sp>
    <dsp:sp modelId="{B909D140-899C-49C4-9700-9EF2CF4ADB21}">
      <dsp:nvSpPr>
        <dsp:cNvPr id="0" name=""/>
        <dsp:cNvSpPr/>
      </dsp:nvSpPr>
      <dsp:spPr>
        <a:xfrm>
          <a:off x="1347311" y="2297871"/>
          <a:ext cx="2444055" cy="1466433"/>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Login with </a:t>
          </a:r>
          <a:r>
            <a:rPr lang="en-GB" sz="1800" kern="1200">
              <a:latin typeface="Calibri Light" panose="020F0302020204030204"/>
            </a:rPr>
            <a:t>Google</a:t>
          </a:r>
          <a:endParaRPr lang="en-US" sz="1800" kern="1200"/>
        </a:p>
      </dsp:txBody>
      <dsp:txXfrm>
        <a:off x="1347311" y="2297871"/>
        <a:ext cx="2444055" cy="1466433"/>
      </dsp:txXfrm>
    </dsp:sp>
    <dsp:sp modelId="{5D90B7E0-858C-4056-A573-A9B7AD57FF8F}">
      <dsp:nvSpPr>
        <dsp:cNvPr id="0" name=""/>
        <dsp:cNvSpPr/>
      </dsp:nvSpPr>
      <dsp:spPr>
        <a:xfrm>
          <a:off x="4035772" y="2297871"/>
          <a:ext cx="2444055" cy="1466433"/>
        </a:xfrm>
        <a:prstGeom prst="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The website should present matches to the user</a:t>
          </a:r>
          <a:endParaRPr lang="en-US" sz="1800" kern="1200"/>
        </a:p>
      </dsp:txBody>
      <dsp:txXfrm>
        <a:off x="4035772" y="2297871"/>
        <a:ext cx="2444055" cy="1466433"/>
      </dsp:txXfrm>
    </dsp:sp>
    <dsp:sp modelId="{F3F2318A-AE11-4ED6-9F7B-E1042D304D97}">
      <dsp:nvSpPr>
        <dsp:cNvPr id="0" name=""/>
        <dsp:cNvSpPr/>
      </dsp:nvSpPr>
      <dsp:spPr>
        <a:xfrm>
          <a:off x="6724233" y="2297871"/>
          <a:ext cx="2444055" cy="146643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If two users approve of each other then contact details can be shared</a:t>
          </a:r>
          <a:endParaRPr lang="en-US" sz="1800" kern="1200"/>
        </a:p>
      </dsp:txBody>
      <dsp:txXfrm>
        <a:off x="6724233" y="2297871"/>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50CB-FEDF-45C1-AEFB-44C11B08A2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EAA4343-E78F-4EA5-9249-31F3D054E8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64AD5FF-BF6B-478F-9128-9D5AC5CB5BE6}"/>
              </a:ext>
            </a:extLst>
          </p:cNvPr>
          <p:cNvSpPr>
            <a:spLocks noGrp="1"/>
          </p:cNvSpPr>
          <p:nvPr>
            <p:ph type="dt" sz="half" idx="10"/>
          </p:nvPr>
        </p:nvSpPr>
        <p:spPr/>
        <p:txBody>
          <a:bodyPr/>
          <a:lstStyle/>
          <a:p>
            <a:fld id="{E970130D-9A67-4AF6-8660-9CDCE5929E91}" type="datetimeFigureOut">
              <a:rPr lang="en-GB" smtClean="0"/>
              <a:t>03/03/2022</a:t>
            </a:fld>
            <a:endParaRPr lang="en-GB"/>
          </a:p>
        </p:txBody>
      </p:sp>
      <p:sp>
        <p:nvSpPr>
          <p:cNvPr id="5" name="Footer Placeholder 4">
            <a:extLst>
              <a:ext uri="{FF2B5EF4-FFF2-40B4-BE49-F238E27FC236}">
                <a16:creationId xmlns:a16="http://schemas.microsoft.com/office/drawing/2014/main" id="{ED69B744-D0AF-425C-B62A-E6A37375ED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178B50-199F-4296-A016-FD369A7EA2B0}"/>
              </a:ext>
            </a:extLst>
          </p:cNvPr>
          <p:cNvSpPr>
            <a:spLocks noGrp="1"/>
          </p:cNvSpPr>
          <p:nvPr>
            <p:ph type="sldNum" sz="quarter" idx="12"/>
          </p:nvPr>
        </p:nvSpPr>
        <p:spPr/>
        <p:txBody>
          <a:bodyPr/>
          <a:lstStyle/>
          <a:p>
            <a:fld id="{1A146FD2-34F4-4E5E-8DDF-7C3DABCCBBED}" type="slidenum">
              <a:rPr lang="en-GB" smtClean="0"/>
              <a:t>‹#›</a:t>
            </a:fld>
            <a:endParaRPr lang="en-GB"/>
          </a:p>
        </p:txBody>
      </p:sp>
    </p:spTree>
    <p:extLst>
      <p:ext uri="{BB962C8B-B14F-4D97-AF65-F5344CB8AC3E}">
        <p14:creationId xmlns:p14="http://schemas.microsoft.com/office/powerpoint/2010/main" val="22625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16F6-C854-496F-ABFB-D1424E350BE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342083-6318-489F-BED8-691194B362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15D202-8182-4F39-827A-132AA6B32169}"/>
              </a:ext>
            </a:extLst>
          </p:cNvPr>
          <p:cNvSpPr>
            <a:spLocks noGrp="1"/>
          </p:cNvSpPr>
          <p:nvPr>
            <p:ph type="dt" sz="half" idx="10"/>
          </p:nvPr>
        </p:nvSpPr>
        <p:spPr/>
        <p:txBody>
          <a:bodyPr/>
          <a:lstStyle/>
          <a:p>
            <a:fld id="{E970130D-9A67-4AF6-8660-9CDCE5929E91}" type="datetimeFigureOut">
              <a:rPr lang="en-GB" smtClean="0"/>
              <a:t>03/03/2022</a:t>
            </a:fld>
            <a:endParaRPr lang="en-GB"/>
          </a:p>
        </p:txBody>
      </p:sp>
      <p:sp>
        <p:nvSpPr>
          <p:cNvPr id="5" name="Footer Placeholder 4">
            <a:extLst>
              <a:ext uri="{FF2B5EF4-FFF2-40B4-BE49-F238E27FC236}">
                <a16:creationId xmlns:a16="http://schemas.microsoft.com/office/drawing/2014/main" id="{CD9D3910-FF5E-473B-8437-E5D03B9E13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142FFB-39B2-4C50-8604-67BDDB359334}"/>
              </a:ext>
            </a:extLst>
          </p:cNvPr>
          <p:cNvSpPr>
            <a:spLocks noGrp="1"/>
          </p:cNvSpPr>
          <p:nvPr>
            <p:ph type="sldNum" sz="quarter" idx="12"/>
          </p:nvPr>
        </p:nvSpPr>
        <p:spPr/>
        <p:txBody>
          <a:bodyPr/>
          <a:lstStyle/>
          <a:p>
            <a:fld id="{1A146FD2-34F4-4E5E-8DDF-7C3DABCCBBED}" type="slidenum">
              <a:rPr lang="en-GB" smtClean="0"/>
              <a:t>‹#›</a:t>
            </a:fld>
            <a:endParaRPr lang="en-GB"/>
          </a:p>
        </p:txBody>
      </p:sp>
    </p:spTree>
    <p:extLst>
      <p:ext uri="{BB962C8B-B14F-4D97-AF65-F5344CB8AC3E}">
        <p14:creationId xmlns:p14="http://schemas.microsoft.com/office/powerpoint/2010/main" val="131039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CEC95E-35D5-4AEF-936D-E7C866881A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FE35314-1EDC-45F5-AB8D-3431C2F1CC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A8867E-5EE2-42B2-953D-7E79F5329308}"/>
              </a:ext>
            </a:extLst>
          </p:cNvPr>
          <p:cNvSpPr>
            <a:spLocks noGrp="1"/>
          </p:cNvSpPr>
          <p:nvPr>
            <p:ph type="dt" sz="half" idx="10"/>
          </p:nvPr>
        </p:nvSpPr>
        <p:spPr/>
        <p:txBody>
          <a:bodyPr/>
          <a:lstStyle/>
          <a:p>
            <a:fld id="{E970130D-9A67-4AF6-8660-9CDCE5929E91}" type="datetimeFigureOut">
              <a:rPr lang="en-GB" smtClean="0"/>
              <a:t>03/03/2022</a:t>
            </a:fld>
            <a:endParaRPr lang="en-GB"/>
          </a:p>
        </p:txBody>
      </p:sp>
      <p:sp>
        <p:nvSpPr>
          <p:cNvPr id="5" name="Footer Placeholder 4">
            <a:extLst>
              <a:ext uri="{FF2B5EF4-FFF2-40B4-BE49-F238E27FC236}">
                <a16:creationId xmlns:a16="http://schemas.microsoft.com/office/drawing/2014/main" id="{FEE97AA0-7F7F-4CB3-865A-9AFFF39122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8980BD-6316-48EA-B6FC-F09B483708BE}"/>
              </a:ext>
            </a:extLst>
          </p:cNvPr>
          <p:cNvSpPr>
            <a:spLocks noGrp="1"/>
          </p:cNvSpPr>
          <p:nvPr>
            <p:ph type="sldNum" sz="quarter" idx="12"/>
          </p:nvPr>
        </p:nvSpPr>
        <p:spPr/>
        <p:txBody>
          <a:bodyPr/>
          <a:lstStyle/>
          <a:p>
            <a:fld id="{1A146FD2-34F4-4E5E-8DDF-7C3DABCCBBED}" type="slidenum">
              <a:rPr lang="en-GB" smtClean="0"/>
              <a:t>‹#›</a:t>
            </a:fld>
            <a:endParaRPr lang="en-GB"/>
          </a:p>
        </p:txBody>
      </p:sp>
    </p:spTree>
    <p:extLst>
      <p:ext uri="{BB962C8B-B14F-4D97-AF65-F5344CB8AC3E}">
        <p14:creationId xmlns:p14="http://schemas.microsoft.com/office/powerpoint/2010/main" val="1840941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8EE1-349B-4F65-AA40-0D87F1F3DC2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76B60B2-7F65-4D96-B930-02F6296EF1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0E7ADB-B775-4D27-923C-0EBCD87A035C}"/>
              </a:ext>
            </a:extLst>
          </p:cNvPr>
          <p:cNvSpPr>
            <a:spLocks noGrp="1"/>
          </p:cNvSpPr>
          <p:nvPr>
            <p:ph type="dt" sz="half" idx="10"/>
          </p:nvPr>
        </p:nvSpPr>
        <p:spPr/>
        <p:txBody>
          <a:bodyPr/>
          <a:lstStyle/>
          <a:p>
            <a:fld id="{E970130D-9A67-4AF6-8660-9CDCE5929E91}" type="datetimeFigureOut">
              <a:rPr lang="en-GB" smtClean="0"/>
              <a:t>03/03/2022</a:t>
            </a:fld>
            <a:endParaRPr lang="en-GB"/>
          </a:p>
        </p:txBody>
      </p:sp>
      <p:sp>
        <p:nvSpPr>
          <p:cNvPr id="5" name="Footer Placeholder 4">
            <a:extLst>
              <a:ext uri="{FF2B5EF4-FFF2-40B4-BE49-F238E27FC236}">
                <a16:creationId xmlns:a16="http://schemas.microsoft.com/office/drawing/2014/main" id="{E451BACE-F76C-46BE-90B7-8C8B3309DC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8A6487-BA3E-4E22-A2EC-3C37F7031DAD}"/>
              </a:ext>
            </a:extLst>
          </p:cNvPr>
          <p:cNvSpPr>
            <a:spLocks noGrp="1"/>
          </p:cNvSpPr>
          <p:nvPr>
            <p:ph type="sldNum" sz="quarter" idx="12"/>
          </p:nvPr>
        </p:nvSpPr>
        <p:spPr/>
        <p:txBody>
          <a:bodyPr/>
          <a:lstStyle/>
          <a:p>
            <a:fld id="{1A146FD2-34F4-4E5E-8DDF-7C3DABCCBBED}" type="slidenum">
              <a:rPr lang="en-GB" smtClean="0"/>
              <a:t>‹#›</a:t>
            </a:fld>
            <a:endParaRPr lang="en-GB"/>
          </a:p>
        </p:txBody>
      </p:sp>
    </p:spTree>
    <p:extLst>
      <p:ext uri="{BB962C8B-B14F-4D97-AF65-F5344CB8AC3E}">
        <p14:creationId xmlns:p14="http://schemas.microsoft.com/office/powerpoint/2010/main" val="2670636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EE044-71E6-476C-B844-4D540597F6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3B3DF0A-714A-4420-9234-9FD3F3C1CC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CC02C3-B469-4385-904C-7689AC611B47}"/>
              </a:ext>
            </a:extLst>
          </p:cNvPr>
          <p:cNvSpPr>
            <a:spLocks noGrp="1"/>
          </p:cNvSpPr>
          <p:nvPr>
            <p:ph type="dt" sz="half" idx="10"/>
          </p:nvPr>
        </p:nvSpPr>
        <p:spPr/>
        <p:txBody>
          <a:bodyPr/>
          <a:lstStyle/>
          <a:p>
            <a:fld id="{E970130D-9A67-4AF6-8660-9CDCE5929E91}" type="datetimeFigureOut">
              <a:rPr lang="en-GB" smtClean="0"/>
              <a:t>03/03/2022</a:t>
            </a:fld>
            <a:endParaRPr lang="en-GB"/>
          </a:p>
        </p:txBody>
      </p:sp>
      <p:sp>
        <p:nvSpPr>
          <p:cNvPr id="5" name="Footer Placeholder 4">
            <a:extLst>
              <a:ext uri="{FF2B5EF4-FFF2-40B4-BE49-F238E27FC236}">
                <a16:creationId xmlns:a16="http://schemas.microsoft.com/office/drawing/2014/main" id="{5DE744BA-A54E-49DC-B27D-56B33394F3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A71FDC-CA8E-4725-AF9E-46A1F4D06A5A}"/>
              </a:ext>
            </a:extLst>
          </p:cNvPr>
          <p:cNvSpPr>
            <a:spLocks noGrp="1"/>
          </p:cNvSpPr>
          <p:nvPr>
            <p:ph type="sldNum" sz="quarter" idx="12"/>
          </p:nvPr>
        </p:nvSpPr>
        <p:spPr/>
        <p:txBody>
          <a:bodyPr/>
          <a:lstStyle/>
          <a:p>
            <a:fld id="{1A146FD2-34F4-4E5E-8DDF-7C3DABCCBBED}" type="slidenum">
              <a:rPr lang="en-GB" smtClean="0"/>
              <a:t>‹#›</a:t>
            </a:fld>
            <a:endParaRPr lang="en-GB"/>
          </a:p>
        </p:txBody>
      </p:sp>
    </p:spTree>
    <p:extLst>
      <p:ext uri="{BB962C8B-B14F-4D97-AF65-F5344CB8AC3E}">
        <p14:creationId xmlns:p14="http://schemas.microsoft.com/office/powerpoint/2010/main" val="2451357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C9E7-5DF9-4EBE-A767-8BF51A2EFC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E5EC7DB-F2E4-4B04-BBF6-B1D8063079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395D9D2-2516-4930-9AB2-AB9983763A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25F5625-6B23-4FAD-A60B-3A1C90C168FB}"/>
              </a:ext>
            </a:extLst>
          </p:cNvPr>
          <p:cNvSpPr>
            <a:spLocks noGrp="1"/>
          </p:cNvSpPr>
          <p:nvPr>
            <p:ph type="dt" sz="half" idx="10"/>
          </p:nvPr>
        </p:nvSpPr>
        <p:spPr/>
        <p:txBody>
          <a:bodyPr/>
          <a:lstStyle/>
          <a:p>
            <a:fld id="{E970130D-9A67-4AF6-8660-9CDCE5929E91}" type="datetimeFigureOut">
              <a:rPr lang="en-GB" smtClean="0"/>
              <a:t>03/03/2022</a:t>
            </a:fld>
            <a:endParaRPr lang="en-GB"/>
          </a:p>
        </p:txBody>
      </p:sp>
      <p:sp>
        <p:nvSpPr>
          <p:cNvPr id="6" name="Footer Placeholder 5">
            <a:extLst>
              <a:ext uri="{FF2B5EF4-FFF2-40B4-BE49-F238E27FC236}">
                <a16:creationId xmlns:a16="http://schemas.microsoft.com/office/drawing/2014/main" id="{0B82EAF5-22EA-449A-9242-39AC2EAC6F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FFD8AA-6768-408F-9FBD-5A71B55ED819}"/>
              </a:ext>
            </a:extLst>
          </p:cNvPr>
          <p:cNvSpPr>
            <a:spLocks noGrp="1"/>
          </p:cNvSpPr>
          <p:nvPr>
            <p:ph type="sldNum" sz="quarter" idx="12"/>
          </p:nvPr>
        </p:nvSpPr>
        <p:spPr/>
        <p:txBody>
          <a:bodyPr/>
          <a:lstStyle/>
          <a:p>
            <a:fld id="{1A146FD2-34F4-4E5E-8DDF-7C3DABCCBBED}" type="slidenum">
              <a:rPr lang="en-GB" smtClean="0"/>
              <a:t>‹#›</a:t>
            </a:fld>
            <a:endParaRPr lang="en-GB"/>
          </a:p>
        </p:txBody>
      </p:sp>
    </p:spTree>
    <p:extLst>
      <p:ext uri="{BB962C8B-B14F-4D97-AF65-F5344CB8AC3E}">
        <p14:creationId xmlns:p14="http://schemas.microsoft.com/office/powerpoint/2010/main" val="1641338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A085A-A3D6-4F65-AEC2-A97161E17F2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9286D8-D373-4414-8F99-4C711E871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DCC867-B392-4641-BBFD-6C0E14D52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AFB2B52-681A-4CEA-8384-B2654F20CA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B308D5-24B2-442C-978B-43689BD8BC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1D4AF40-4C24-4A0C-A7B1-63D5E95EAD24}"/>
              </a:ext>
            </a:extLst>
          </p:cNvPr>
          <p:cNvSpPr>
            <a:spLocks noGrp="1"/>
          </p:cNvSpPr>
          <p:nvPr>
            <p:ph type="dt" sz="half" idx="10"/>
          </p:nvPr>
        </p:nvSpPr>
        <p:spPr/>
        <p:txBody>
          <a:bodyPr/>
          <a:lstStyle/>
          <a:p>
            <a:fld id="{E970130D-9A67-4AF6-8660-9CDCE5929E91}" type="datetimeFigureOut">
              <a:rPr lang="en-GB" smtClean="0"/>
              <a:t>03/03/2022</a:t>
            </a:fld>
            <a:endParaRPr lang="en-GB"/>
          </a:p>
        </p:txBody>
      </p:sp>
      <p:sp>
        <p:nvSpPr>
          <p:cNvPr id="8" name="Footer Placeholder 7">
            <a:extLst>
              <a:ext uri="{FF2B5EF4-FFF2-40B4-BE49-F238E27FC236}">
                <a16:creationId xmlns:a16="http://schemas.microsoft.com/office/drawing/2014/main" id="{0A436585-AD72-4D7C-B9C8-EE5CEEDB9E6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22870C2-94EC-4815-8779-937ED9CE1AD8}"/>
              </a:ext>
            </a:extLst>
          </p:cNvPr>
          <p:cNvSpPr>
            <a:spLocks noGrp="1"/>
          </p:cNvSpPr>
          <p:nvPr>
            <p:ph type="sldNum" sz="quarter" idx="12"/>
          </p:nvPr>
        </p:nvSpPr>
        <p:spPr/>
        <p:txBody>
          <a:bodyPr/>
          <a:lstStyle/>
          <a:p>
            <a:fld id="{1A146FD2-34F4-4E5E-8DDF-7C3DABCCBBED}" type="slidenum">
              <a:rPr lang="en-GB" smtClean="0"/>
              <a:t>‹#›</a:t>
            </a:fld>
            <a:endParaRPr lang="en-GB"/>
          </a:p>
        </p:txBody>
      </p:sp>
    </p:spTree>
    <p:extLst>
      <p:ext uri="{BB962C8B-B14F-4D97-AF65-F5344CB8AC3E}">
        <p14:creationId xmlns:p14="http://schemas.microsoft.com/office/powerpoint/2010/main" val="2632712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C8E01-6B78-4FCC-BD8C-4C7EB39B5A5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ACE163E-24ED-4D39-B4CB-F733B9386700}"/>
              </a:ext>
            </a:extLst>
          </p:cNvPr>
          <p:cNvSpPr>
            <a:spLocks noGrp="1"/>
          </p:cNvSpPr>
          <p:nvPr>
            <p:ph type="dt" sz="half" idx="10"/>
          </p:nvPr>
        </p:nvSpPr>
        <p:spPr/>
        <p:txBody>
          <a:bodyPr/>
          <a:lstStyle/>
          <a:p>
            <a:fld id="{E970130D-9A67-4AF6-8660-9CDCE5929E91}" type="datetimeFigureOut">
              <a:rPr lang="en-GB" smtClean="0"/>
              <a:t>03/03/2022</a:t>
            </a:fld>
            <a:endParaRPr lang="en-GB"/>
          </a:p>
        </p:txBody>
      </p:sp>
      <p:sp>
        <p:nvSpPr>
          <p:cNvPr id="4" name="Footer Placeholder 3">
            <a:extLst>
              <a:ext uri="{FF2B5EF4-FFF2-40B4-BE49-F238E27FC236}">
                <a16:creationId xmlns:a16="http://schemas.microsoft.com/office/drawing/2014/main" id="{22F1B6D5-B7E9-4F0B-BB6F-D8B5E117FA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0073A91-DF6E-4717-9B46-036A51D1368C}"/>
              </a:ext>
            </a:extLst>
          </p:cNvPr>
          <p:cNvSpPr>
            <a:spLocks noGrp="1"/>
          </p:cNvSpPr>
          <p:nvPr>
            <p:ph type="sldNum" sz="quarter" idx="12"/>
          </p:nvPr>
        </p:nvSpPr>
        <p:spPr/>
        <p:txBody>
          <a:bodyPr/>
          <a:lstStyle/>
          <a:p>
            <a:fld id="{1A146FD2-34F4-4E5E-8DDF-7C3DABCCBBED}" type="slidenum">
              <a:rPr lang="en-GB" smtClean="0"/>
              <a:t>‹#›</a:t>
            </a:fld>
            <a:endParaRPr lang="en-GB"/>
          </a:p>
        </p:txBody>
      </p:sp>
    </p:spTree>
    <p:extLst>
      <p:ext uri="{BB962C8B-B14F-4D97-AF65-F5344CB8AC3E}">
        <p14:creationId xmlns:p14="http://schemas.microsoft.com/office/powerpoint/2010/main" val="269299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1E8E93-6BE5-443F-8488-C456FD006C14}"/>
              </a:ext>
            </a:extLst>
          </p:cNvPr>
          <p:cNvSpPr>
            <a:spLocks noGrp="1"/>
          </p:cNvSpPr>
          <p:nvPr>
            <p:ph type="dt" sz="half" idx="10"/>
          </p:nvPr>
        </p:nvSpPr>
        <p:spPr/>
        <p:txBody>
          <a:bodyPr/>
          <a:lstStyle/>
          <a:p>
            <a:fld id="{E970130D-9A67-4AF6-8660-9CDCE5929E91}" type="datetimeFigureOut">
              <a:rPr lang="en-GB" smtClean="0"/>
              <a:t>03/03/2022</a:t>
            </a:fld>
            <a:endParaRPr lang="en-GB"/>
          </a:p>
        </p:txBody>
      </p:sp>
      <p:sp>
        <p:nvSpPr>
          <p:cNvPr id="3" name="Footer Placeholder 2">
            <a:extLst>
              <a:ext uri="{FF2B5EF4-FFF2-40B4-BE49-F238E27FC236}">
                <a16:creationId xmlns:a16="http://schemas.microsoft.com/office/drawing/2014/main" id="{4B123EDA-0846-47B2-AC48-DAA6123FC4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4FD4000-C69F-4C95-8F01-C37B15697C99}"/>
              </a:ext>
            </a:extLst>
          </p:cNvPr>
          <p:cNvSpPr>
            <a:spLocks noGrp="1"/>
          </p:cNvSpPr>
          <p:nvPr>
            <p:ph type="sldNum" sz="quarter" idx="12"/>
          </p:nvPr>
        </p:nvSpPr>
        <p:spPr/>
        <p:txBody>
          <a:bodyPr/>
          <a:lstStyle/>
          <a:p>
            <a:fld id="{1A146FD2-34F4-4E5E-8DDF-7C3DABCCBBED}" type="slidenum">
              <a:rPr lang="en-GB" smtClean="0"/>
              <a:t>‹#›</a:t>
            </a:fld>
            <a:endParaRPr lang="en-GB"/>
          </a:p>
        </p:txBody>
      </p:sp>
    </p:spTree>
    <p:extLst>
      <p:ext uri="{BB962C8B-B14F-4D97-AF65-F5344CB8AC3E}">
        <p14:creationId xmlns:p14="http://schemas.microsoft.com/office/powerpoint/2010/main" val="3791536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E0D3-3EB2-491E-89FD-3A23203BC9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A99CA7D-412A-45A9-9FA5-D130A876A6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426D6D-686C-46CE-893C-8377C18697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54180-12D0-4932-B932-68EC020E6DFD}"/>
              </a:ext>
            </a:extLst>
          </p:cNvPr>
          <p:cNvSpPr>
            <a:spLocks noGrp="1"/>
          </p:cNvSpPr>
          <p:nvPr>
            <p:ph type="dt" sz="half" idx="10"/>
          </p:nvPr>
        </p:nvSpPr>
        <p:spPr/>
        <p:txBody>
          <a:bodyPr/>
          <a:lstStyle/>
          <a:p>
            <a:fld id="{E970130D-9A67-4AF6-8660-9CDCE5929E91}" type="datetimeFigureOut">
              <a:rPr lang="en-GB" smtClean="0"/>
              <a:t>03/03/2022</a:t>
            </a:fld>
            <a:endParaRPr lang="en-GB"/>
          </a:p>
        </p:txBody>
      </p:sp>
      <p:sp>
        <p:nvSpPr>
          <p:cNvPr id="6" name="Footer Placeholder 5">
            <a:extLst>
              <a:ext uri="{FF2B5EF4-FFF2-40B4-BE49-F238E27FC236}">
                <a16:creationId xmlns:a16="http://schemas.microsoft.com/office/drawing/2014/main" id="{B9593601-6AB5-4B8A-9A67-6A11A55188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6C3AA-D1F8-440D-9910-8C8CE5697C96}"/>
              </a:ext>
            </a:extLst>
          </p:cNvPr>
          <p:cNvSpPr>
            <a:spLocks noGrp="1"/>
          </p:cNvSpPr>
          <p:nvPr>
            <p:ph type="sldNum" sz="quarter" idx="12"/>
          </p:nvPr>
        </p:nvSpPr>
        <p:spPr/>
        <p:txBody>
          <a:bodyPr/>
          <a:lstStyle/>
          <a:p>
            <a:fld id="{1A146FD2-34F4-4E5E-8DDF-7C3DABCCBBED}" type="slidenum">
              <a:rPr lang="en-GB" smtClean="0"/>
              <a:t>‹#›</a:t>
            </a:fld>
            <a:endParaRPr lang="en-GB"/>
          </a:p>
        </p:txBody>
      </p:sp>
    </p:spTree>
    <p:extLst>
      <p:ext uri="{BB962C8B-B14F-4D97-AF65-F5344CB8AC3E}">
        <p14:creationId xmlns:p14="http://schemas.microsoft.com/office/powerpoint/2010/main" val="207290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7A27C-9495-472B-8A92-61114E3876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598FD90-CE94-4834-8889-069B99DC0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FC8EDEE-0C05-44FE-920C-FB02A8C14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EA911C-A0D6-4446-B7C0-9BF43C8C30BF}"/>
              </a:ext>
            </a:extLst>
          </p:cNvPr>
          <p:cNvSpPr>
            <a:spLocks noGrp="1"/>
          </p:cNvSpPr>
          <p:nvPr>
            <p:ph type="dt" sz="half" idx="10"/>
          </p:nvPr>
        </p:nvSpPr>
        <p:spPr/>
        <p:txBody>
          <a:bodyPr/>
          <a:lstStyle/>
          <a:p>
            <a:fld id="{E970130D-9A67-4AF6-8660-9CDCE5929E91}" type="datetimeFigureOut">
              <a:rPr lang="en-GB" smtClean="0"/>
              <a:t>03/03/2022</a:t>
            </a:fld>
            <a:endParaRPr lang="en-GB"/>
          </a:p>
        </p:txBody>
      </p:sp>
      <p:sp>
        <p:nvSpPr>
          <p:cNvPr id="6" name="Footer Placeholder 5">
            <a:extLst>
              <a:ext uri="{FF2B5EF4-FFF2-40B4-BE49-F238E27FC236}">
                <a16:creationId xmlns:a16="http://schemas.microsoft.com/office/drawing/2014/main" id="{EC90B282-A305-4544-A3D8-14794C7FF1B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FB0C2A-AE78-47A2-9427-5F6C345C0F98}"/>
              </a:ext>
            </a:extLst>
          </p:cNvPr>
          <p:cNvSpPr>
            <a:spLocks noGrp="1"/>
          </p:cNvSpPr>
          <p:nvPr>
            <p:ph type="sldNum" sz="quarter" idx="12"/>
          </p:nvPr>
        </p:nvSpPr>
        <p:spPr/>
        <p:txBody>
          <a:bodyPr/>
          <a:lstStyle/>
          <a:p>
            <a:fld id="{1A146FD2-34F4-4E5E-8DDF-7C3DABCCBBED}" type="slidenum">
              <a:rPr lang="en-GB" smtClean="0"/>
              <a:t>‹#›</a:t>
            </a:fld>
            <a:endParaRPr lang="en-GB"/>
          </a:p>
        </p:txBody>
      </p:sp>
    </p:spTree>
    <p:extLst>
      <p:ext uri="{BB962C8B-B14F-4D97-AF65-F5344CB8AC3E}">
        <p14:creationId xmlns:p14="http://schemas.microsoft.com/office/powerpoint/2010/main" val="39194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294DE3-29A7-4AA2-B1DA-5FB5CB7D37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4A313EE-95A1-4428-A4AB-803A1BF951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153862-2B33-407A-A195-8510BA3611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0130D-9A67-4AF6-8660-9CDCE5929E91}" type="datetimeFigureOut">
              <a:rPr lang="en-GB" smtClean="0"/>
              <a:t>03/03/2022</a:t>
            </a:fld>
            <a:endParaRPr lang="en-GB"/>
          </a:p>
        </p:txBody>
      </p:sp>
      <p:sp>
        <p:nvSpPr>
          <p:cNvPr id="5" name="Footer Placeholder 4">
            <a:extLst>
              <a:ext uri="{FF2B5EF4-FFF2-40B4-BE49-F238E27FC236}">
                <a16:creationId xmlns:a16="http://schemas.microsoft.com/office/drawing/2014/main" id="{91760CDC-63FD-4776-91CE-2DC7DBC8DB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BFF4A9-69BD-4A0E-9276-53952736CF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146FD2-34F4-4E5E-8DDF-7C3DABCCBBED}" type="slidenum">
              <a:rPr lang="en-GB" smtClean="0"/>
              <a:t>‹#›</a:t>
            </a:fld>
            <a:endParaRPr lang="en-GB"/>
          </a:p>
        </p:txBody>
      </p:sp>
    </p:spTree>
    <p:extLst>
      <p:ext uri="{BB962C8B-B14F-4D97-AF65-F5344CB8AC3E}">
        <p14:creationId xmlns:p14="http://schemas.microsoft.com/office/powerpoint/2010/main" val="11956994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0.svg"/><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jpeg"/><Relationship Id="rId3" Type="http://schemas.openxmlformats.org/officeDocument/2006/relationships/image" Target="../media/image10.sv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9.png"/><Relationship Id="rId16" Type="http://schemas.openxmlformats.org/officeDocument/2006/relationships/image" Target="../media/image12.sv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11.png"/><Relationship Id="rId10" Type="http://schemas.openxmlformats.org/officeDocument/2006/relationships/image" Target="../media/image21.sv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93BE3340-A657-4F31-9B97-30D164C4C877}"/>
              </a:ext>
            </a:extLst>
          </p:cNvPr>
          <p:cNvSpPr>
            <a:spLocks noGrp="1"/>
          </p:cNvSpPr>
          <p:nvPr>
            <p:ph type="subTitle" idx="1"/>
          </p:nvPr>
        </p:nvSpPr>
        <p:spPr>
          <a:xfrm>
            <a:off x="4439633" y="4518923"/>
            <a:ext cx="3312734" cy="1141851"/>
          </a:xfrm>
          <a:noFill/>
        </p:spPr>
        <p:txBody>
          <a:bodyPr>
            <a:normAutofit/>
          </a:bodyPr>
          <a:lstStyle/>
          <a:p>
            <a:r>
              <a:rPr lang="en-GB" sz="2000">
                <a:solidFill>
                  <a:srgbClr val="080808"/>
                </a:solidFill>
              </a:rPr>
              <a:t>Web Application Development, Team 3B</a:t>
            </a:r>
          </a:p>
        </p:txBody>
      </p:sp>
      <p:sp>
        <p:nvSpPr>
          <p:cNvPr id="2" name="Title 1">
            <a:extLst>
              <a:ext uri="{FF2B5EF4-FFF2-40B4-BE49-F238E27FC236}">
                <a16:creationId xmlns:a16="http://schemas.microsoft.com/office/drawing/2014/main" id="{08A72691-906B-4C92-8232-8AF9BF98FE9F}"/>
              </a:ext>
            </a:extLst>
          </p:cNvPr>
          <p:cNvSpPr>
            <a:spLocks noGrp="1"/>
          </p:cNvSpPr>
          <p:nvPr>
            <p:ph type="ctrTitle"/>
          </p:nvPr>
        </p:nvSpPr>
        <p:spPr>
          <a:xfrm>
            <a:off x="3204642" y="2353641"/>
            <a:ext cx="5782716" cy="2150719"/>
          </a:xfrm>
          <a:noFill/>
        </p:spPr>
        <p:txBody>
          <a:bodyPr anchor="ctr">
            <a:normAutofit/>
          </a:bodyPr>
          <a:lstStyle/>
          <a:p>
            <a:r>
              <a:rPr lang="en-GB" sz="3600">
                <a:solidFill>
                  <a:srgbClr val="080808"/>
                </a:solidFill>
              </a:rPr>
              <a:t>Design Specification - </a:t>
            </a:r>
            <a:r>
              <a:rPr lang="en-GB" sz="3600" err="1">
                <a:solidFill>
                  <a:srgbClr val="080808"/>
                </a:solidFill>
              </a:rPr>
              <a:t>Flinder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26367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1AD4F"/>
        </a:solidFill>
        <a:effectLst/>
      </p:bgPr>
    </p:bg>
    <p:spTree>
      <p:nvGrpSpPr>
        <p:cNvPr id="1" name=""/>
        <p:cNvGrpSpPr/>
        <p:nvPr/>
      </p:nvGrpSpPr>
      <p:grpSpPr>
        <a:xfrm>
          <a:off x="0" y="0"/>
          <a:ext cx="0" cy="0"/>
          <a:chOff x="0" y="0"/>
          <a:chExt cx="0" cy="0"/>
        </a:xfrm>
      </p:grpSpPr>
      <p:pic>
        <p:nvPicPr>
          <p:cNvPr id="17" name="Graphic 6" descr="A circle filled with wavy lines">
            <a:extLst>
              <a:ext uri="{FF2B5EF4-FFF2-40B4-BE49-F238E27FC236}">
                <a16:creationId xmlns:a16="http://schemas.microsoft.com/office/drawing/2014/main" id="{C549E58E-B692-416E-BD45-1BBF8ED765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2020" y="-8045059"/>
            <a:ext cx="13227169" cy="13212791"/>
          </a:xfrm>
          <a:prstGeom prst="rect">
            <a:avLst/>
          </a:prstGeom>
        </p:spPr>
      </p:pic>
      <p:pic>
        <p:nvPicPr>
          <p:cNvPr id="18" name="Graphic 6" descr="A circle filled with wavy lines">
            <a:extLst>
              <a:ext uri="{FF2B5EF4-FFF2-40B4-BE49-F238E27FC236}">
                <a16:creationId xmlns:a16="http://schemas.microsoft.com/office/drawing/2014/main" id="{634BE003-53BD-4A7F-8169-8FBD7EB87B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9490" y="1717168"/>
            <a:ext cx="13227169" cy="13212791"/>
          </a:xfrm>
          <a:prstGeom prst="rect">
            <a:avLst/>
          </a:prstGeom>
        </p:spPr>
      </p:pic>
      <p:sp>
        <p:nvSpPr>
          <p:cNvPr id="12" name="Rectangle: Rounded Corners 11">
            <a:hlinkClick r:id="" action="ppaction://hlinkshowjump?jump=nextslide"/>
            <a:extLst>
              <a:ext uri="{FF2B5EF4-FFF2-40B4-BE49-F238E27FC236}">
                <a16:creationId xmlns:a16="http://schemas.microsoft.com/office/drawing/2014/main" id="{60735569-4D8A-43B0-9895-CAD4DEBECDA7}"/>
              </a:ext>
            </a:extLst>
          </p:cNvPr>
          <p:cNvSpPr/>
          <p:nvPr/>
        </p:nvSpPr>
        <p:spPr>
          <a:xfrm>
            <a:off x="4926000" y="4730309"/>
            <a:ext cx="2340000" cy="540000"/>
          </a:xfrm>
          <a:prstGeom prst="roundRect">
            <a:avLst>
              <a:gd name="adj" fmla="val 50000"/>
            </a:avLst>
          </a:prstGeom>
          <a:gradFill>
            <a:gsLst>
              <a:gs pos="0">
                <a:schemeClr val="accent1">
                  <a:lumMod val="75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Sign In</a:t>
            </a:r>
          </a:p>
        </p:txBody>
      </p:sp>
      <p:grpSp>
        <p:nvGrpSpPr>
          <p:cNvPr id="3" name="Group 2">
            <a:extLst>
              <a:ext uri="{FF2B5EF4-FFF2-40B4-BE49-F238E27FC236}">
                <a16:creationId xmlns:a16="http://schemas.microsoft.com/office/drawing/2014/main" id="{3FA14EF9-A880-4B92-9C33-D3EBD264B73B}"/>
              </a:ext>
            </a:extLst>
          </p:cNvPr>
          <p:cNvGrpSpPr/>
          <p:nvPr/>
        </p:nvGrpSpPr>
        <p:grpSpPr>
          <a:xfrm>
            <a:off x="4938713" y="2553769"/>
            <a:ext cx="2271712" cy="571738"/>
            <a:chOff x="4629150" y="2430885"/>
            <a:chExt cx="2271712" cy="571738"/>
          </a:xfrm>
        </p:grpSpPr>
        <p:sp>
          <p:nvSpPr>
            <p:cNvPr id="2" name="TextBox 1">
              <a:extLst>
                <a:ext uri="{FF2B5EF4-FFF2-40B4-BE49-F238E27FC236}">
                  <a16:creationId xmlns:a16="http://schemas.microsoft.com/office/drawing/2014/main" id="{52B3F519-340C-4D0B-8D54-A843D1BB7AFB}"/>
                </a:ext>
              </a:extLst>
            </p:cNvPr>
            <p:cNvSpPr txBox="1"/>
            <p:nvPr/>
          </p:nvSpPr>
          <p:spPr>
            <a:xfrm>
              <a:off x="4629150" y="2430885"/>
              <a:ext cx="2228850" cy="246221"/>
            </a:xfrm>
            <a:prstGeom prst="rect">
              <a:avLst/>
            </a:prstGeom>
            <a:noFill/>
          </p:spPr>
          <p:txBody>
            <a:bodyPr wrap="square" rtlCol="0">
              <a:spAutoFit/>
            </a:bodyPr>
            <a:lstStyle/>
            <a:p>
              <a:r>
                <a:rPr lang="en-GB" sz="1000">
                  <a:solidFill>
                    <a:srgbClr val="FFFFFF"/>
                  </a:solidFill>
                  <a:latin typeface="Work Sans Medium" pitchFamily="2" charset="0"/>
                </a:rPr>
                <a:t>Email address:</a:t>
              </a:r>
            </a:p>
          </p:txBody>
        </p:sp>
        <p:sp>
          <p:nvSpPr>
            <p:cNvPr id="13" name="TextBox 12">
              <a:extLst>
                <a:ext uri="{FF2B5EF4-FFF2-40B4-BE49-F238E27FC236}">
                  <a16:creationId xmlns:a16="http://schemas.microsoft.com/office/drawing/2014/main" id="{3DDEF969-29F8-409F-A9A0-9CE2335EA1B7}"/>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person@example.com</a:t>
              </a:r>
            </a:p>
          </p:txBody>
        </p:sp>
      </p:grpSp>
      <p:grpSp>
        <p:nvGrpSpPr>
          <p:cNvPr id="14" name="Group 13">
            <a:extLst>
              <a:ext uri="{FF2B5EF4-FFF2-40B4-BE49-F238E27FC236}">
                <a16:creationId xmlns:a16="http://schemas.microsoft.com/office/drawing/2014/main" id="{14C0682D-20C1-4E7B-A656-F0A6928C5233}"/>
              </a:ext>
            </a:extLst>
          </p:cNvPr>
          <p:cNvGrpSpPr/>
          <p:nvPr/>
        </p:nvGrpSpPr>
        <p:grpSpPr>
          <a:xfrm>
            <a:off x="4956920" y="3241421"/>
            <a:ext cx="2271712" cy="571738"/>
            <a:chOff x="4629150" y="2430885"/>
            <a:chExt cx="2271712" cy="571738"/>
          </a:xfrm>
        </p:grpSpPr>
        <p:sp>
          <p:nvSpPr>
            <p:cNvPr id="15" name="TextBox 14">
              <a:extLst>
                <a:ext uri="{FF2B5EF4-FFF2-40B4-BE49-F238E27FC236}">
                  <a16:creationId xmlns:a16="http://schemas.microsoft.com/office/drawing/2014/main" id="{FACA4138-F0E6-43E3-9192-2712E71100ED}"/>
                </a:ext>
              </a:extLst>
            </p:cNvPr>
            <p:cNvSpPr txBox="1"/>
            <p:nvPr/>
          </p:nvSpPr>
          <p:spPr>
            <a:xfrm>
              <a:off x="4629150" y="2430885"/>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Password:</a:t>
              </a:r>
            </a:p>
          </p:txBody>
        </p:sp>
        <p:sp>
          <p:nvSpPr>
            <p:cNvPr id="16" name="TextBox 15">
              <a:extLst>
                <a:ext uri="{FF2B5EF4-FFF2-40B4-BE49-F238E27FC236}">
                  <a16:creationId xmlns:a16="http://schemas.microsoft.com/office/drawing/2014/main" id="{22A0C1C6-8A28-4D62-B7EA-BA63F29A5DEC}"/>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a:t>
              </a:r>
            </a:p>
          </p:txBody>
        </p:sp>
      </p:grpSp>
      <p:sp>
        <p:nvSpPr>
          <p:cNvPr id="19" name="Flowchart: Document 18">
            <a:extLst>
              <a:ext uri="{FF2B5EF4-FFF2-40B4-BE49-F238E27FC236}">
                <a16:creationId xmlns:a16="http://schemas.microsoft.com/office/drawing/2014/main" id="{114BB78F-EEC1-4411-BDD9-E917829D67F3}"/>
              </a:ext>
            </a:extLst>
          </p:cNvPr>
          <p:cNvSpPr/>
          <p:nvPr/>
        </p:nvSpPr>
        <p:spPr>
          <a:xfrm>
            <a:off x="0" y="-1036541"/>
            <a:ext cx="12192000" cy="2760566"/>
          </a:xfrm>
          <a:prstGeom prst="flowChartDocument">
            <a:avLst/>
          </a:prstGeom>
          <a:solidFill>
            <a:srgbClr val="0D5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Graphic 19">
            <a:extLst>
              <a:ext uri="{FF2B5EF4-FFF2-40B4-BE49-F238E27FC236}">
                <a16:creationId xmlns:a16="http://schemas.microsoft.com/office/drawing/2014/main" id="{4E49126D-2B72-4263-8FDB-8E47ECA0E3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318" y="450677"/>
            <a:ext cx="2930014" cy="671956"/>
          </a:xfrm>
          <a:prstGeom prst="rect">
            <a:avLst/>
          </a:prstGeom>
        </p:spPr>
      </p:pic>
    </p:spTree>
    <p:extLst>
      <p:ext uri="{BB962C8B-B14F-4D97-AF65-F5344CB8AC3E}">
        <p14:creationId xmlns:p14="http://schemas.microsoft.com/office/powerpoint/2010/main" val="3720643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50" tmFilter="0, 0; .2, .5; .8, .5; 1, 0"/>
                                        <p:tgtEl>
                                          <p:spTgt spid="12"/>
                                        </p:tgtEl>
                                      </p:cBhvr>
                                    </p:animEffect>
                                    <p:animScale>
                                      <p:cBhvr>
                                        <p:cTn id="7" dur="125"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1AD4F"/>
        </a:solidFill>
        <a:effectLst/>
      </p:bgPr>
    </p:bg>
    <p:spTree>
      <p:nvGrpSpPr>
        <p:cNvPr id="1" name=""/>
        <p:cNvGrpSpPr/>
        <p:nvPr/>
      </p:nvGrpSpPr>
      <p:grpSpPr>
        <a:xfrm>
          <a:off x="0" y="0"/>
          <a:ext cx="0" cy="0"/>
          <a:chOff x="0" y="0"/>
          <a:chExt cx="0" cy="0"/>
        </a:xfrm>
      </p:grpSpPr>
      <p:pic>
        <p:nvPicPr>
          <p:cNvPr id="2" name="Graphic 6" descr="A circle filled with wavy lines">
            <a:extLst>
              <a:ext uri="{FF2B5EF4-FFF2-40B4-BE49-F238E27FC236}">
                <a16:creationId xmlns:a16="http://schemas.microsoft.com/office/drawing/2014/main" id="{59D418D3-0D7B-42D5-BD0B-8DE995BFE0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2020" y="-8045059"/>
            <a:ext cx="13227169" cy="13212791"/>
          </a:xfrm>
          <a:prstGeom prst="rect">
            <a:avLst/>
          </a:prstGeom>
        </p:spPr>
      </p:pic>
      <p:pic>
        <p:nvPicPr>
          <p:cNvPr id="3" name="Graphic 6" descr="A circle filled with wavy lines">
            <a:extLst>
              <a:ext uri="{FF2B5EF4-FFF2-40B4-BE49-F238E27FC236}">
                <a16:creationId xmlns:a16="http://schemas.microsoft.com/office/drawing/2014/main" id="{D967DF0A-D543-4DE4-BED8-CA8EBB843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9490" y="1717168"/>
            <a:ext cx="13227169" cy="13212791"/>
          </a:xfrm>
          <a:prstGeom prst="rect">
            <a:avLst/>
          </a:prstGeom>
        </p:spPr>
      </p:pic>
      <p:sp>
        <p:nvSpPr>
          <p:cNvPr id="17" name="Flowchart: Document 16">
            <a:extLst>
              <a:ext uri="{FF2B5EF4-FFF2-40B4-BE49-F238E27FC236}">
                <a16:creationId xmlns:a16="http://schemas.microsoft.com/office/drawing/2014/main" id="{C19109E9-D80F-4781-A599-EAAD0588B47B}"/>
              </a:ext>
            </a:extLst>
          </p:cNvPr>
          <p:cNvSpPr/>
          <p:nvPr/>
        </p:nvSpPr>
        <p:spPr>
          <a:xfrm>
            <a:off x="0" y="-952500"/>
            <a:ext cx="12192000" cy="10039350"/>
          </a:xfrm>
          <a:prstGeom prst="flowChartDocument">
            <a:avLst/>
          </a:prstGeom>
          <a:solidFill>
            <a:srgbClr val="0D5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60735569-4D8A-43B0-9895-CAD4DEBECDA7}"/>
              </a:ext>
            </a:extLst>
          </p:cNvPr>
          <p:cNvSpPr/>
          <p:nvPr/>
        </p:nvSpPr>
        <p:spPr>
          <a:xfrm>
            <a:off x="4931495" y="7121841"/>
            <a:ext cx="2340000" cy="540000"/>
          </a:xfrm>
          <a:prstGeom prst="roundRect">
            <a:avLst>
              <a:gd name="adj" fmla="val 50000"/>
            </a:avLst>
          </a:prstGeom>
          <a:gradFill>
            <a:gsLst>
              <a:gs pos="0">
                <a:schemeClr val="accent1">
                  <a:lumMod val="75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Button</a:t>
            </a:r>
          </a:p>
        </p:txBody>
      </p:sp>
      <p:grpSp>
        <p:nvGrpSpPr>
          <p:cNvPr id="21" name="Group 20">
            <a:extLst>
              <a:ext uri="{FF2B5EF4-FFF2-40B4-BE49-F238E27FC236}">
                <a16:creationId xmlns:a16="http://schemas.microsoft.com/office/drawing/2014/main" id="{E33EC642-B2FA-46A3-8EFF-5CCA9A8AA4D0}"/>
              </a:ext>
            </a:extLst>
          </p:cNvPr>
          <p:cNvGrpSpPr/>
          <p:nvPr/>
        </p:nvGrpSpPr>
        <p:grpSpPr>
          <a:xfrm>
            <a:off x="4956920" y="7802607"/>
            <a:ext cx="2271712" cy="571738"/>
            <a:chOff x="4629150" y="2430885"/>
            <a:chExt cx="2271712" cy="571738"/>
          </a:xfrm>
        </p:grpSpPr>
        <p:sp>
          <p:nvSpPr>
            <p:cNvPr id="22" name="TextBox 21">
              <a:extLst>
                <a:ext uri="{FF2B5EF4-FFF2-40B4-BE49-F238E27FC236}">
                  <a16:creationId xmlns:a16="http://schemas.microsoft.com/office/drawing/2014/main" id="{63E6B81D-D11D-4E6D-B6AF-7284E50D356B}"/>
                </a:ext>
              </a:extLst>
            </p:cNvPr>
            <p:cNvSpPr txBox="1"/>
            <p:nvPr/>
          </p:nvSpPr>
          <p:spPr>
            <a:xfrm>
              <a:off x="4629150" y="2430885"/>
              <a:ext cx="2228850" cy="246221"/>
            </a:xfrm>
            <a:prstGeom prst="rect">
              <a:avLst/>
            </a:prstGeom>
            <a:noFill/>
          </p:spPr>
          <p:txBody>
            <a:bodyPr wrap="square" rtlCol="0">
              <a:spAutoFit/>
            </a:bodyPr>
            <a:lstStyle/>
            <a:p>
              <a:r>
                <a:rPr lang="en-GB" sz="1000">
                  <a:latin typeface="Work Sans Medium" pitchFamily="2" charset="0"/>
                </a:rPr>
                <a:t>Field Label</a:t>
              </a:r>
            </a:p>
          </p:txBody>
        </p:sp>
        <p:sp>
          <p:nvSpPr>
            <p:cNvPr id="23" name="TextBox 22">
              <a:extLst>
                <a:ext uri="{FF2B5EF4-FFF2-40B4-BE49-F238E27FC236}">
                  <a16:creationId xmlns:a16="http://schemas.microsoft.com/office/drawing/2014/main" id="{50E61CBB-3CF2-4241-8565-2B3E236B1FB2}"/>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Field text</a:t>
              </a:r>
            </a:p>
          </p:txBody>
        </p:sp>
      </p:grpSp>
      <p:grpSp>
        <p:nvGrpSpPr>
          <p:cNvPr id="32" name="Group 31">
            <a:extLst>
              <a:ext uri="{FF2B5EF4-FFF2-40B4-BE49-F238E27FC236}">
                <a16:creationId xmlns:a16="http://schemas.microsoft.com/office/drawing/2014/main" id="{D6840C60-B51C-43BB-AD7A-E8DD6F9CA312}"/>
              </a:ext>
            </a:extLst>
          </p:cNvPr>
          <p:cNvGrpSpPr/>
          <p:nvPr/>
        </p:nvGrpSpPr>
        <p:grpSpPr>
          <a:xfrm>
            <a:off x="4956920" y="8631026"/>
            <a:ext cx="2271712" cy="571738"/>
            <a:chOff x="4956920" y="3161012"/>
            <a:chExt cx="2271712" cy="571738"/>
          </a:xfrm>
        </p:grpSpPr>
        <p:sp>
          <p:nvSpPr>
            <p:cNvPr id="33" name="TextBox 32">
              <a:extLst>
                <a:ext uri="{FF2B5EF4-FFF2-40B4-BE49-F238E27FC236}">
                  <a16:creationId xmlns:a16="http://schemas.microsoft.com/office/drawing/2014/main" id="{3AB1BE95-711F-43E8-86D4-A957C1C6230A}"/>
                </a:ext>
              </a:extLst>
            </p:cNvPr>
            <p:cNvSpPr txBox="1"/>
            <p:nvPr/>
          </p:nvSpPr>
          <p:spPr>
            <a:xfrm>
              <a:off x="4956920" y="3161012"/>
              <a:ext cx="2228850" cy="246221"/>
            </a:xfrm>
            <a:prstGeom prst="rect">
              <a:avLst/>
            </a:prstGeom>
            <a:noFill/>
          </p:spPr>
          <p:txBody>
            <a:bodyPr wrap="square" rtlCol="0">
              <a:spAutoFit/>
            </a:bodyPr>
            <a:lstStyle/>
            <a:p>
              <a:r>
                <a:rPr lang="en-GB" sz="1000">
                  <a:latin typeface="Work Sans Medium" pitchFamily="2" charset="0"/>
                </a:rPr>
                <a:t>Dropdown label</a:t>
              </a:r>
            </a:p>
          </p:txBody>
        </p:sp>
        <p:sp>
          <p:nvSpPr>
            <p:cNvPr id="34" name="TextBox 33">
              <a:extLst>
                <a:ext uri="{FF2B5EF4-FFF2-40B4-BE49-F238E27FC236}">
                  <a16:creationId xmlns:a16="http://schemas.microsoft.com/office/drawing/2014/main" id="{B5EB3258-CA72-4683-B384-31D525EF2997}"/>
                </a:ext>
              </a:extLst>
            </p:cNvPr>
            <p:cNvSpPr txBox="1"/>
            <p:nvPr/>
          </p:nvSpPr>
          <p:spPr>
            <a:xfrm>
              <a:off x="4999782" y="3426283"/>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Dropdown option</a:t>
              </a:r>
            </a:p>
          </p:txBody>
        </p:sp>
        <p:sp>
          <p:nvSpPr>
            <p:cNvPr id="35" name="Isosceles Triangle 34">
              <a:extLst>
                <a:ext uri="{FF2B5EF4-FFF2-40B4-BE49-F238E27FC236}">
                  <a16:creationId xmlns:a16="http://schemas.microsoft.com/office/drawing/2014/main" id="{A2461FA2-7366-41E4-8DDE-4CBB4DFCFACF}"/>
                </a:ext>
              </a:extLst>
            </p:cNvPr>
            <p:cNvSpPr/>
            <p:nvPr/>
          </p:nvSpPr>
          <p:spPr>
            <a:xfrm rot="10800000">
              <a:off x="7034213" y="3548703"/>
              <a:ext cx="95250" cy="75594"/>
            </a:xfrm>
            <a:prstGeom prst="triangle">
              <a:avLst/>
            </a:prstGeom>
            <a:solidFill>
              <a:schemeClr val="tx2"/>
            </a:solidFill>
            <a:ln w="19050">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Rounded Corners 43">
            <a:extLst>
              <a:ext uri="{FF2B5EF4-FFF2-40B4-BE49-F238E27FC236}">
                <a16:creationId xmlns:a16="http://schemas.microsoft.com/office/drawing/2014/main" id="{3595C079-8089-47E1-8CD5-9642D3A94FF4}"/>
              </a:ext>
            </a:extLst>
          </p:cNvPr>
          <p:cNvSpPr/>
          <p:nvPr/>
        </p:nvSpPr>
        <p:spPr>
          <a:xfrm>
            <a:off x="7405431" y="7121841"/>
            <a:ext cx="2340000" cy="540000"/>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Button</a:t>
            </a:r>
          </a:p>
        </p:txBody>
      </p:sp>
      <p:sp>
        <p:nvSpPr>
          <p:cNvPr id="45" name="TextBox 44">
            <a:extLst>
              <a:ext uri="{FF2B5EF4-FFF2-40B4-BE49-F238E27FC236}">
                <a16:creationId xmlns:a16="http://schemas.microsoft.com/office/drawing/2014/main" id="{442AB697-7593-4B06-8397-73B7E2C18AE4}"/>
              </a:ext>
            </a:extLst>
          </p:cNvPr>
          <p:cNvSpPr txBox="1"/>
          <p:nvPr/>
        </p:nvSpPr>
        <p:spPr>
          <a:xfrm>
            <a:off x="551491" y="369371"/>
            <a:ext cx="3645657" cy="1323439"/>
          </a:xfrm>
          <a:prstGeom prst="rect">
            <a:avLst/>
          </a:prstGeom>
          <a:noFill/>
        </p:spPr>
        <p:txBody>
          <a:bodyPr wrap="square" lIns="91440" tIns="45720" rIns="91440" bIns="45720" rtlCol="0" anchor="ctr">
            <a:spAutoFit/>
          </a:bodyPr>
          <a:lstStyle/>
          <a:p>
            <a:r>
              <a:rPr lang="en-GB" sz="4000" b="1">
                <a:solidFill>
                  <a:schemeClr val="bg1"/>
                </a:solidFill>
                <a:latin typeface="Work Sans"/>
              </a:rPr>
              <a:t>Create your account</a:t>
            </a:r>
          </a:p>
        </p:txBody>
      </p:sp>
      <p:sp>
        <p:nvSpPr>
          <p:cNvPr id="43" name="Rectangle: Rounded Corners 42">
            <a:hlinkClick r:id="" action="ppaction://hlinkshowjump?jump=nextslide"/>
            <a:extLst>
              <a:ext uri="{FF2B5EF4-FFF2-40B4-BE49-F238E27FC236}">
                <a16:creationId xmlns:a16="http://schemas.microsoft.com/office/drawing/2014/main" id="{583A8158-4E56-4804-B5FF-14A028C2AB34}"/>
              </a:ext>
            </a:extLst>
          </p:cNvPr>
          <p:cNvSpPr/>
          <p:nvPr/>
        </p:nvSpPr>
        <p:spPr>
          <a:xfrm>
            <a:off x="3650160" y="5239726"/>
            <a:ext cx="2340000" cy="54000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Looking for a room</a:t>
            </a:r>
          </a:p>
        </p:txBody>
      </p:sp>
      <p:sp>
        <p:nvSpPr>
          <p:cNvPr id="50" name="Rectangle: Rounded Corners 49">
            <a:hlinkClick r:id="" action="ppaction://noaction"/>
            <a:extLst>
              <a:ext uri="{FF2B5EF4-FFF2-40B4-BE49-F238E27FC236}">
                <a16:creationId xmlns:a16="http://schemas.microsoft.com/office/drawing/2014/main" id="{723C7772-4B4F-4D68-90E0-65C9836DF5F3}"/>
              </a:ext>
            </a:extLst>
          </p:cNvPr>
          <p:cNvSpPr/>
          <p:nvPr/>
        </p:nvSpPr>
        <p:spPr>
          <a:xfrm>
            <a:off x="6201841" y="5239726"/>
            <a:ext cx="2340000" cy="54000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Looking to fill a room</a:t>
            </a:r>
          </a:p>
        </p:txBody>
      </p:sp>
      <p:sp>
        <p:nvSpPr>
          <p:cNvPr id="19" name="TextBox 18">
            <a:extLst>
              <a:ext uri="{FF2B5EF4-FFF2-40B4-BE49-F238E27FC236}">
                <a16:creationId xmlns:a16="http://schemas.microsoft.com/office/drawing/2014/main" id="{CD6121DB-DBC0-4B2B-8858-F128E5BFDB4C}"/>
              </a:ext>
            </a:extLst>
          </p:cNvPr>
          <p:cNvSpPr txBox="1"/>
          <p:nvPr/>
        </p:nvSpPr>
        <p:spPr>
          <a:xfrm>
            <a:off x="551490" y="1617732"/>
            <a:ext cx="5021996" cy="584775"/>
          </a:xfrm>
          <a:prstGeom prst="rect">
            <a:avLst/>
          </a:prstGeom>
          <a:noFill/>
        </p:spPr>
        <p:txBody>
          <a:bodyPr wrap="square" lIns="91440" tIns="45720" rIns="91440" bIns="45720" rtlCol="0" anchor="t">
            <a:spAutoFit/>
          </a:bodyPr>
          <a:lstStyle/>
          <a:p>
            <a:r>
              <a:rPr lang="en-GB" sz="1600" b="1">
                <a:solidFill>
                  <a:schemeClr val="bg1"/>
                </a:solidFill>
                <a:latin typeface="Work Sans Light"/>
              </a:rPr>
              <a:t>Are you looking to find a room to stay in? Or are you looking for a flatmate to fill a room?</a:t>
            </a:r>
          </a:p>
        </p:txBody>
      </p:sp>
      <p:pic>
        <p:nvPicPr>
          <p:cNvPr id="4" name="Graphic 3">
            <a:extLst>
              <a:ext uri="{FF2B5EF4-FFF2-40B4-BE49-F238E27FC236}">
                <a16:creationId xmlns:a16="http://schemas.microsoft.com/office/drawing/2014/main" id="{A8D12D81-DDC7-4A16-9EFB-861210E70D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12568" y="326852"/>
            <a:ext cx="2329939" cy="529081"/>
          </a:xfrm>
          <a:prstGeom prst="rect">
            <a:avLst/>
          </a:prstGeom>
        </p:spPr>
      </p:pic>
      <p:sp>
        <p:nvSpPr>
          <p:cNvPr id="6" name="Callout: Bent Line 54">
            <a:extLst>
              <a:ext uri="{FF2B5EF4-FFF2-40B4-BE49-F238E27FC236}">
                <a16:creationId xmlns:a16="http://schemas.microsoft.com/office/drawing/2014/main" id="{5CE6B3BE-9AFC-435D-95CC-13BC1C6A526A}"/>
              </a:ext>
            </a:extLst>
          </p:cNvPr>
          <p:cNvSpPr/>
          <p:nvPr/>
        </p:nvSpPr>
        <p:spPr>
          <a:xfrm>
            <a:off x="6478203" y="262434"/>
            <a:ext cx="1994569" cy="714375"/>
          </a:xfrm>
          <a:prstGeom prst="borderCallout2">
            <a:avLst>
              <a:gd name="adj1" fmla="val 12269"/>
              <a:gd name="adj2" fmla="val 99274"/>
              <a:gd name="adj3" fmla="val 12269"/>
              <a:gd name="adj4" fmla="val 130258"/>
              <a:gd name="adj5" fmla="val 29087"/>
              <a:gd name="adj6" fmla="val 16761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GB" sz="1400">
                <a:latin typeface="Work Sans Medium"/>
              </a:rPr>
              <a:t>Returns to registration page</a:t>
            </a:r>
            <a:endParaRPr lang="en-US"/>
          </a:p>
        </p:txBody>
      </p:sp>
    </p:spTree>
    <p:extLst>
      <p:ext uri="{BB962C8B-B14F-4D97-AF65-F5344CB8AC3E}">
        <p14:creationId xmlns:p14="http://schemas.microsoft.com/office/powerpoint/2010/main" val="294070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lowchart: Document 47">
            <a:extLst>
              <a:ext uri="{FF2B5EF4-FFF2-40B4-BE49-F238E27FC236}">
                <a16:creationId xmlns:a16="http://schemas.microsoft.com/office/drawing/2014/main" id="{30972C59-BB84-4A68-BF71-0D907CDA8EA3}"/>
              </a:ext>
            </a:extLst>
          </p:cNvPr>
          <p:cNvSpPr/>
          <p:nvPr/>
        </p:nvSpPr>
        <p:spPr>
          <a:xfrm>
            <a:off x="-6350" y="-952500"/>
            <a:ext cx="12198349" cy="10039350"/>
          </a:xfrm>
          <a:prstGeom prst="flowChartDocument">
            <a:avLst/>
          </a:prstGeom>
          <a:solidFill>
            <a:srgbClr val="0D5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7C360F54-290A-4A7F-B880-5F80536EEAD6}"/>
              </a:ext>
            </a:extLst>
          </p:cNvPr>
          <p:cNvSpPr txBox="1"/>
          <p:nvPr/>
        </p:nvSpPr>
        <p:spPr>
          <a:xfrm>
            <a:off x="551491" y="369371"/>
            <a:ext cx="3645657" cy="1323439"/>
          </a:xfrm>
          <a:prstGeom prst="rect">
            <a:avLst/>
          </a:prstGeom>
          <a:noFill/>
        </p:spPr>
        <p:txBody>
          <a:bodyPr wrap="square" lIns="91440" tIns="45720" rIns="91440" bIns="45720" rtlCol="0" anchor="ctr">
            <a:spAutoFit/>
          </a:bodyPr>
          <a:lstStyle/>
          <a:p>
            <a:r>
              <a:rPr lang="en-GB" sz="4000" b="1">
                <a:solidFill>
                  <a:schemeClr val="bg1"/>
                </a:solidFill>
                <a:latin typeface="Work Sans"/>
              </a:rPr>
              <a:t>Create your account</a:t>
            </a:r>
          </a:p>
        </p:txBody>
      </p:sp>
      <p:sp>
        <p:nvSpPr>
          <p:cNvPr id="12" name="Rectangle: Rounded Corners 11">
            <a:extLst>
              <a:ext uri="{FF2B5EF4-FFF2-40B4-BE49-F238E27FC236}">
                <a16:creationId xmlns:a16="http://schemas.microsoft.com/office/drawing/2014/main" id="{60735569-4D8A-43B0-9895-CAD4DEBECDA7}"/>
              </a:ext>
            </a:extLst>
          </p:cNvPr>
          <p:cNvSpPr/>
          <p:nvPr/>
        </p:nvSpPr>
        <p:spPr>
          <a:xfrm>
            <a:off x="4931495" y="7121841"/>
            <a:ext cx="2340000" cy="540000"/>
          </a:xfrm>
          <a:prstGeom prst="roundRect">
            <a:avLst>
              <a:gd name="adj" fmla="val 50000"/>
            </a:avLst>
          </a:prstGeom>
          <a:gradFill>
            <a:gsLst>
              <a:gs pos="0">
                <a:schemeClr val="accent1">
                  <a:lumMod val="75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Button</a:t>
            </a:r>
          </a:p>
        </p:txBody>
      </p:sp>
      <p:grpSp>
        <p:nvGrpSpPr>
          <p:cNvPr id="21" name="Group 20">
            <a:extLst>
              <a:ext uri="{FF2B5EF4-FFF2-40B4-BE49-F238E27FC236}">
                <a16:creationId xmlns:a16="http://schemas.microsoft.com/office/drawing/2014/main" id="{E33EC642-B2FA-46A3-8EFF-5CCA9A8AA4D0}"/>
              </a:ext>
            </a:extLst>
          </p:cNvPr>
          <p:cNvGrpSpPr/>
          <p:nvPr/>
        </p:nvGrpSpPr>
        <p:grpSpPr>
          <a:xfrm>
            <a:off x="4956920" y="7802607"/>
            <a:ext cx="2271712" cy="571738"/>
            <a:chOff x="4629150" y="2430885"/>
            <a:chExt cx="2271712" cy="571738"/>
          </a:xfrm>
        </p:grpSpPr>
        <p:sp>
          <p:nvSpPr>
            <p:cNvPr id="22" name="TextBox 21">
              <a:extLst>
                <a:ext uri="{FF2B5EF4-FFF2-40B4-BE49-F238E27FC236}">
                  <a16:creationId xmlns:a16="http://schemas.microsoft.com/office/drawing/2014/main" id="{63E6B81D-D11D-4E6D-B6AF-7284E50D356B}"/>
                </a:ext>
              </a:extLst>
            </p:cNvPr>
            <p:cNvSpPr txBox="1"/>
            <p:nvPr/>
          </p:nvSpPr>
          <p:spPr>
            <a:xfrm>
              <a:off x="4629150" y="2430885"/>
              <a:ext cx="2228850" cy="246221"/>
            </a:xfrm>
            <a:prstGeom prst="rect">
              <a:avLst/>
            </a:prstGeom>
            <a:noFill/>
          </p:spPr>
          <p:txBody>
            <a:bodyPr wrap="square" rtlCol="0">
              <a:spAutoFit/>
            </a:bodyPr>
            <a:lstStyle/>
            <a:p>
              <a:r>
                <a:rPr lang="en-GB" sz="1000">
                  <a:latin typeface="Work Sans Medium" pitchFamily="2" charset="0"/>
                </a:rPr>
                <a:t>Field Label</a:t>
              </a:r>
            </a:p>
          </p:txBody>
        </p:sp>
        <p:sp>
          <p:nvSpPr>
            <p:cNvPr id="23" name="TextBox 22">
              <a:extLst>
                <a:ext uri="{FF2B5EF4-FFF2-40B4-BE49-F238E27FC236}">
                  <a16:creationId xmlns:a16="http://schemas.microsoft.com/office/drawing/2014/main" id="{50E61CBB-3CF2-4241-8565-2B3E236B1FB2}"/>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Field text</a:t>
              </a:r>
            </a:p>
          </p:txBody>
        </p:sp>
      </p:grpSp>
      <p:grpSp>
        <p:nvGrpSpPr>
          <p:cNvPr id="32" name="Group 31">
            <a:extLst>
              <a:ext uri="{FF2B5EF4-FFF2-40B4-BE49-F238E27FC236}">
                <a16:creationId xmlns:a16="http://schemas.microsoft.com/office/drawing/2014/main" id="{D6840C60-B51C-43BB-AD7A-E8DD6F9CA312}"/>
              </a:ext>
            </a:extLst>
          </p:cNvPr>
          <p:cNvGrpSpPr/>
          <p:nvPr/>
        </p:nvGrpSpPr>
        <p:grpSpPr>
          <a:xfrm>
            <a:off x="4956920" y="8631026"/>
            <a:ext cx="2271712" cy="571738"/>
            <a:chOff x="4956920" y="3161012"/>
            <a:chExt cx="2271712" cy="571738"/>
          </a:xfrm>
        </p:grpSpPr>
        <p:sp>
          <p:nvSpPr>
            <p:cNvPr id="33" name="TextBox 32">
              <a:extLst>
                <a:ext uri="{FF2B5EF4-FFF2-40B4-BE49-F238E27FC236}">
                  <a16:creationId xmlns:a16="http://schemas.microsoft.com/office/drawing/2014/main" id="{3AB1BE95-711F-43E8-86D4-A957C1C6230A}"/>
                </a:ext>
              </a:extLst>
            </p:cNvPr>
            <p:cNvSpPr txBox="1"/>
            <p:nvPr/>
          </p:nvSpPr>
          <p:spPr>
            <a:xfrm>
              <a:off x="4956920" y="3161012"/>
              <a:ext cx="2228850" cy="246221"/>
            </a:xfrm>
            <a:prstGeom prst="rect">
              <a:avLst/>
            </a:prstGeom>
            <a:noFill/>
          </p:spPr>
          <p:txBody>
            <a:bodyPr wrap="square" rtlCol="0">
              <a:spAutoFit/>
            </a:bodyPr>
            <a:lstStyle/>
            <a:p>
              <a:r>
                <a:rPr lang="en-GB" sz="1000">
                  <a:latin typeface="Work Sans Medium" pitchFamily="2" charset="0"/>
                </a:rPr>
                <a:t>Dropdown label</a:t>
              </a:r>
            </a:p>
          </p:txBody>
        </p:sp>
        <p:sp>
          <p:nvSpPr>
            <p:cNvPr id="34" name="TextBox 33">
              <a:extLst>
                <a:ext uri="{FF2B5EF4-FFF2-40B4-BE49-F238E27FC236}">
                  <a16:creationId xmlns:a16="http://schemas.microsoft.com/office/drawing/2014/main" id="{B5EB3258-CA72-4683-B384-31D525EF2997}"/>
                </a:ext>
              </a:extLst>
            </p:cNvPr>
            <p:cNvSpPr txBox="1"/>
            <p:nvPr/>
          </p:nvSpPr>
          <p:spPr>
            <a:xfrm>
              <a:off x="4999782" y="3426283"/>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Dropdown option</a:t>
              </a:r>
            </a:p>
          </p:txBody>
        </p:sp>
        <p:sp>
          <p:nvSpPr>
            <p:cNvPr id="35" name="Isosceles Triangle 34">
              <a:extLst>
                <a:ext uri="{FF2B5EF4-FFF2-40B4-BE49-F238E27FC236}">
                  <a16:creationId xmlns:a16="http://schemas.microsoft.com/office/drawing/2014/main" id="{A2461FA2-7366-41E4-8DDE-4CBB4DFCFACF}"/>
                </a:ext>
              </a:extLst>
            </p:cNvPr>
            <p:cNvSpPr/>
            <p:nvPr/>
          </p:nvSpPr>
          <p:spPr>
            <a:xfrm rot="10800000">
              <a:off x="7034213" y="3548703"/>
              <a:ext cx="95250" cy="75594"/>
            </a:xfrm>
            <a:prstGeom prst="triangle">
              <a:avLst/>
            </a:prstGeom>
            <a:solidFill>
              <a:schemeClr val="tx2"/>
            </a:solidFill>
            <a:ln w="19050">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Rounded Corners 43">
            <a:extLst>
              <a:ext uri="{FF2B5EF4-FFF2-40B4-BE49-F238E27FC236}">
                <a16:creationId xmlns:a16="http://schemas.microsoft.com/office/drawing/2014/main" id="{3595C079-8089-47E1-8CD5-9642D3A94FF4}"/>
              </a:ext>
            </a:extLst>
          </p:cNvPr>
          <p:cNvSpPr/>
          <p:nvPr/>
        </p:nvSpPr>
        <p:spPr>
          <a:xfrm>
            <a:off x="7405431" y="7121841"/>
            <a:ext cx="2340000" cy="540000"/>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Button</a:t>
            </a:r>
          </a:p>
        </p:txBody>
      </p:sp>
      <p:sp>
        <p:nvSpPr>
          <p:cNvPr id="51" name="Rectangle: Rounded Corners 50">
            <a:hlinkClick r:id="" action="ppaction://noaction"/>
            <a:extLst>
              <a:ext uri="{FF2B5EF4-FFF2-40B4-BE49-F238E27FC236}">
                <a16:creationId xmlns:a16="http://schemas.microsoft.com/office/drawing/2014/main" id="{B732FFD2-7F1D-4E55-BDAB-C1269E41447E}"/>
              </a:ext>
            </a:extLst>
          </p:cNvPr>
          <p:cNvSpPr/>
          <p:nvPr/>
        </p:nvSpPr>
        <p:spPr>
          <a:xfrm>
            <a:off x="4926000" y="5838777"/>
            <a:ext cx="2340000" cy="54000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Continue</a:t>
            </a:r>
          </a:p>
        </p:txBody>
      </p:sp>
      <p:grpSp>
        <p:nvGrpSpPr>
          <p:cNvPr id="3" name="Group 2">
            <a:extLst>
              <a:ext uri="{FF2B5EF4-FFF2-40B4-BE49-F238E27FC236}">
                <a16:creationId xmlns:a16="http://schemas.microsoft.com/office/drawing/2014/main" id="{3FA14EF9-A880-4B92-9C33-D3EBD264B73B}"/>
              </a:ext>
            </a:extLst>
          </p:cNvPr>
          <p:cNvGrpSpPr/>
          <p:nvPr/>
        </p:nvGrpSpPr>
        <p:grpSpPr>
          <a:xfrm>
            <a:off x="3529596" y="1877783"/>
            <a:ext cx="2271712" cy="571738"/>
            <a:chOff x="4629150" y="2430885"/>
            <a:chExt cx="2271712" cy="571738"/>
          </a:xfrm>
        </p:grpSpPr>
        <p:sp>
          <p:nvSpPr>
            <p:cNvPr id="2" name="TextBox 1">
              <a:extLst>
                <a:ext uri="{FF2B5EF4-FFF2-40B4-BE49-F238E27FC236}">
                  <a16:creationId xmlns:a16="http://schemas.microsoft.com/office/drawing/2014/main" id="{52B3F519-340C-4D0B-8D54-A843D1BB7AFB}"/>
                </a:ext>
              </a:extLst>
            </p:cNvPr>
            <p:cNvSpPr txBox="1"/>
            <p:nvPr/>
          </p:nvSpPr>
          <p:spPr>
            <a:xfrm>
              <a:off x="4629150" y="2430885"/>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Group Name</a:t>
              </a:r>
            </a:p>
          </p:txBody>
        </p:sp>
        <p:sp>
          <p:nvSpPr>
            <p:cNvPr id="13" name="TextBox 12">
              <a:extLst>
                <a:ext uri="{FF2B5EF4-FFF2-40B4-BE49-F238E27FC236}">
                  <a16:creationId xmlns:a16="http://schemas.microsoft.com/office/drawing/2014/main" id="{3DDEF969-29F8-409F-A9A0-9CE2335EA1B7}"/>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Boyd Orr Squad</a:t>
              </a:r>
            </a:p>
          </p:txBody>
        </p:sp>
      </p:grpSp>
      <p:grpSp>
        <p:nvGrpSpPr>
          <p:cNvPr id="31" name="Group 30">
            <a:extLst>
              <a:ext uri="{FF2B5EF4-FFF2-40B4-BE49-F238E27FC236}">
                <a16:creationId xmlns:a16="http://schemas.microsoft.com/office/drawing/2014/main" id="{B7CF0734-7E98-4AB5-A55F-2C22EBD7A403}"/>
              </a:ext>
            </a:extLst>
          </p:cNvPr>
          <p:cNvGrpSpPr/>
          <p:nvPr/>
        </p:nvGrpSpPr>
        <p:grpSpPr>
          <a:xfrm>
            <a:off x="3529596" y="3253087"/>
            <a:ext cx="2271712" cy="571738"/>
            <a:chOff x="4956920" y="3161012"/>
            <a:chExt cx="2271712" cy="571738"/>
          </a:xfrm>
        </p:grpSpPr>
        <p:sp>
          <p:nvSpPr>
            <p:cNvPr id="28" name="TextBox 27">
              <a:extLst>
                <a:ext uri="{FF2B5EF4-FFF2-40B4-BE49-F238E27FC236}">
                  <a16:creationId xmlns:a16="http://schemas.microsoft.com/office/drawing/2014/main" id="{7388D5E0-6241-4259-8971-084FBEBF78FE}"/>
                </a:ext>
              </a:extLst>
            </p:cNvPr>
            <p:cNvSpPr txBox="1"/>
            <p:nvPr/>
          </p:nvSpPr>
          <p:spPr>
            <a:xfrm>
              <a:off x="4956920" y="3161012"/>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Year of study</a:t>
              </a:r>
            </a:p>
          </p:txBody>
        </p:sp>
        <p:sp>
          <p:nvSpPr>
            <p:cNvPr id="29" name="TextBox 28">
              <a:extLst>
                <a:ext uri="{FF2B5EF4-FFF2-40B4-BE49-F238E27FC236}">
                  <a16:creationId xmlns:a16="http://schemas.microsoft.com/office/drawing/2014/main" id="{DF7336DA-E070-425C-9EBE-C7E0EE72DA57}"/>
                </a:ext>
              </a:extLst>
            </p:cNvPr>
            <p:cNvSpPr txBox="1"/>
            <p:nvPr/>
          </p:nvSpPr>
          <p:spPr>
            <a:xfrm>
              <a:off x="4999782" y="3426283"/>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Mixed</a:t>
              </a:r>
            </a:p>
          </p:txBody>
        </p:sp>
        <p:sp>
          <p:nvSpPr>
            <p:cNvPr id="11" name="Isosceles Triangle 10">
              <a:extLst>
                <a:ext uri="{FF2B5EF4-FFF2-40B4-BE49-F238E27FC236}">
                  <a16:creationId xmlns:a16="http://schemas.microsoft.com/office/drawing/2014/main" id="{1D3A466F-01BE-421D-8B20-8B70DB0F3A61}"/>
                </a:ext>
              </a:extLst>
            </p:cNvPr>
            <p:cNvSpPr/>
            <p:nvPr/>
          </p:nvSpPr>
          <p:spPr>
            <a:xfrm rot="10800000">
              <a:off x="7034213" y="3548703"/>
              <a:ext cx="95250" cy="75594"/>
            </a:xfrm>
            <a:prstGeom prst="triangle">
              <a:avLst/>
            </a:prstGeom>
            <a:solidFill>
              <a:schemeClr val="tx2"/>
            </a:solidFill>
            <a:ln w="19050">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D53E0C84-1D3A-4041-97AE-4575DD736322}"/>
              </a:ext>
            </a:extLst>
          </p:cNvPr>
          <p:cNvGrpSpPr/>
          <p:nvPr/>
        </p:nvGrpSpPr>
        <p:grpSpPr>
          <a:xfrm>
            <a:off x="3529596" y="3938315"/>
            <a:ext cx="2271712" cy="571738"/>
            <a:chOff x="4956920" y="3161012"/>
            <a:chExt cx="2271712" cy="571738"/>
          </a:xfrm>
        </p:grpSpPr>
        <p:sp>
          <p:nvSpPr>
            <p:cNvPr id="37" name="TextBox 36">
              <a:extLst>
                <a:ext uri="{FF2B5EF4-FFF2-40B4-BE49-F238E27FC236}">
                  <a16:creationId xmlns:a16="http://schemas.microsoft.com/office/drawing/2014/main" id="{5F8634D7-6C8F-40B2-BEB2-0224A1510D4A}"/>
                </a:ext>
              </a:extLst>
            </p:cNvPr>
            <p:cNvSpPr txBox="1"/>
            <p:nvPr/>
          </p:nvSpPr>
          <p:spPr>
            <a:xfrm>
              <a:off x="4956920" y="3161012"/>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Gender</a:t>
              </a:r>
            </a:p>
          </p:txBody>
        </p:sp>
        <p:sp>
          <p:nvSpPr>
            <p:cNvPr id="38" name="TextBox 37">
              <a:extLst>
                <a:ext uri="{FF2B5EF4-FFF2-40B4-BE49-F238E27FC236}">
                  <a16:creationId xmlns:a16="http://schemas.microsoft.com/office/drawing/2014/main" id="{3F015E37-A638-4CC5-B9B6-0D59A7897A4E}"/>
                </a:ext>
              </a:extLst>
            </p:cNvPr>
            <p:cNvSpPr txBox="1"/>
            <p:nvPr/>
          </p:nvSpPr>
          <p:spPr>
            <a:xfrm>
              <a:off x="4999782" y="3426283"/>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Mixed</a:t>
              </a:r>
            </a:p>
          </p:txBody>
        </p:sp>
        <p:sp>
          <p:nvSpPr>
            <p:cNvPr id="39" name="Isosceles Triangle 38">
              <a:extLst>
                <a:ext uri="{FF2B5EF4-FFF2-40B4-BE49-F238E27FC236}">
                  <a16:creationId xmlns:a16="http://schemas.microsoft.com/office/drawing/2014/main" id="{1375E77A-A07F-4F7E-AAFC-132567DF243B}"/>
                </a:ext>
              </a:extLst>
            </p:cNvPr>
            <p:cNvSpPr/>
            <p:nvPr/>
          </p:nvSpPr>
          <p:spPr>
            <a:xfrm rot="10800000">
              <a:off x="7034213" y="3548703"/>
              <a:ext cx="95250" cy="75594"/>
            </a:xfrm>
            <a:prstGeom prst="triangle">
              <a:avLst/>
            </a:prstGeom>
            <a:solidFill>
              <a:schemeClr val="tx2"/>
            </a:solidFill>
            <a:ln w="19050">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D23AC447-EE36-4235-AADD-74417596C1DA}"/>
              </a:ext>
            </a:extLst>
          </p:cNvPr>
          <p:cNvGrpSpPr/>
          <p:nvPr/>
        </p:nvGrpSpPr>
        <p:grpSpPr>
          <a:xfrm>
            <a:off x="3529596" y="4628244"/>
            <a:ext cx="2271712" cy="571738"/>
            <a:chOff x="4629150" y="2430885"/>
            <a:chExt cx="2271712" cy="571738"/>
          </a:xfrm>
        </p:grpSpPr>
        <p:sp>
          <p:nvSpPr>
            <p:cNvPr id="41" name="TextBox 40">
              <a:extLst>
                <a:ext uri="{FF2B5EF4-FFF2-40B4-BE49-F238E27FC236}">
                  <a16:creationId xmlns:a16="http://schemas.microsoft.com/office/drawing/2014/main" id="{5EB860CC-8D78-4CA1-8FFA-2111FD8DC22C}"/>
                </a:ext>
              </a:extLst>
            </p:cNvPr>
            <p:cNvSpPr txBox="1"/>
            <p:nvPr/>
          </p:nvSpPr>
          <p:spPr>
            <a:xfrm>
              <a:off x="4629150" y="2430885"/>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University</a:t>
              </a:r>
            </a:p>
          </p:txBody>
        </p:sp>
        <p:sp>
          <p:nvSpPr>
            <p:cNvPr id="42" name="TextBox 41">
              <a:extLst>
                <a:ext uri="{FF2B5EF4-FFF2-40B4-BE49-F238E27FC236}">
                  <a16:creationId xmlns:a16="http://schemas.microsoft.com/office/drawing/2014/main" id="{18E2B854-2B72-4FC9-8CB5-BC5D898DB464}"/>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University of Glasgow</a:t>
              </a:r>
            </a:p>
          </p:txBody>
        </p:sp>
      </p:grpSp>
      <p:grpSp>
        <p:nvGrpSpPr>
          <p:cNvPr id="4" name="Group 3">
            <a:extLst>
              <a:ext uri="{FF2B5EF4-FFF2-40B4-BE49-F238E27FC236}">
                <a16:creationId xmlns:a16="http://schemas.microsoft.com/office/drawing/2014/main" id="{F087497E-BF6C-49EA-81D5-81572451226A}"/>
              </a:ext>
            </a:extLst>
          </p:cNvPr>
          <p:cNvGrpSpPr/>
          <p:nvPr/>
        </p:nvGrpSpPr>
        <p:grpSpPr>
          <a:xfrm>
            <a:off x="3529596" y="2565435"/>
            <a:ext cx="2271712" cy="571738"/>
            <a:chOff x="4969620" y="2552735"/>
            <a:chExt cx="2271712" cy="571738"/>
          </a:xfrm>
        </p:grpSpPr>
        <p:grpSp>
          <p:nvGrpSpPr>
            <p:cNvPr id="14" name="Group 13">
              <a:extLst>
                <a:ext uri="{FF2B5EF4-FFF2-40B4-BE49-F238E27FC236}">
                  <a16:creationId xmlns:a16="http://schemas.microsoft.com/office/drawing/2014/main" id="{14C0682D-20C1-4E7B-A656-F0A6928C5233}"/>
                </a:ext>
              </a:extLst>
            </p:cNvPr>
            <p:cNvGrpSpPr/>
            <p:nvPr/>
          </p:nvGrpSpPr>
          <p:grpSpPr>
            <a:xfrm>
              <a:off x="4969620" y="2552735"/>
              <a:ext cx="2271712" cy="571738"/>
              <a:chOff x="4629150" y="2430885"/>
              <a:chExt cx="2271712" cy="571738"/>
            </a:xfrm>
          </p:grpSpPr>
          <p:sp>
            <p:nvSpPr>
              <p:cNvPr id="15" name="TextBox 14">
                <a:extLst>
                  <a:ext uri="{FF2B5EF4-FFF2-40B4-BE49-F238E27FC236}">
                    <a16:creationId xmlns:a16="http://schemas.microsoft.com/office/drawing/2014/main" id="{FACA4138-F0E6-43E3-9192-2712E71100ED}"/>
                  </a:ext>
                </a:extLst>
              </p:cNvPr>
              <p:cNvSpPr txBox="1"/>
              <p:nvPr/>
            </p:nvSpPr>
            <p:spPr>
              <a:xfrm>
                <a:off x="4629150" y="2430885"/>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Birth year</a:t>
                </a:r>
              </a:p>
            </p:txBody>
          </p:sp>
          <p:sp>
            <p:nvSpPr>
              <p:cNvPr id="16" name="TextBox 15">
                <a:extLst>
                  <a:ext uri="{FF2B5EF4-FFF2-40B4-BE49-F238E27FC236}">
                    <a16:creationId xmlns:a16="http://schemas.microsoft.com/office/drawing/2014/main" id="{22A0C1C6-8A28-4D62-B7EA-BA63F29A5DEC}"/>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Mixed</a:t>
                </a:r>
              </a:p>
            </p:txBody>
          </p:sp>
        </p:grpSp>
        <p:sp>
          <p:nvSpPr>
            <p:cNvPr id="46" name="Isosceles Triangle 45">
              <a:extLst>
                <a:ext uri="{FF2B5EF4-FFF2-40B4-BE49-F238E27FC236}">
                  <a16:creationId xmlns:a16="http://schemas.microsoft.com/office/drawing/2014/main" id="{A0929051-A44C-47CA-B2E1-9BE9A6DE3781}"/>
                </a:ext>
              </a:extLst>
            </p:cNvPr>
            <p:cNvSpPr/>
            <p:nvPr/>
          </p:nvSpPr>
          <p:spPr>
            <a:xfrm rot="10800000">
              <a:off x="7067595" y="2943425"/>
              <a:ext cx="95250" cy="75594"/>
            </a:xfrm>
            <a:prstGeom prst="triangle">
              <a:avLst/>
            </a:prstGeom>
            <a:solidFill>
              <a:schemeClr val="tx2"/>
            </a:solidFill>
            <a:ln w="19050">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5B75B869-09FB-4FB8-B4E9-A9F2C75BEA91}"/>
              </a:ext>
            </a:extLst>
          </p:cNvPr>
          <p:cNvGrpSpPr/>
          <p:nvPr/>
        </p:nvGrpSpPr>
        <p:grpSpPr>
          <a:xfrm>
            <a:off x="6390693" y="1877783"/>
            <a:ext cx="2271712" cy="915584"/>
            <a:chOff x="4629150" y="2430885"/>
            <a:chExt cx="2271712" cy="915584"/>
          </a:xfrm>
        </p:grpSpPr>
        <p:sp>
          <p:nvSpPr>
            <p:cNvPr id="54" name="TextBox 53">
              <a:extLst>
                <a:ext uri="{FF2B5EF4-FFF2-40B4-BE49-F238E27FC236}">
                  <a16:creationId xmlns:a16="http://schemas.microsoft.com/office/drawing/2014/main" id="{611090AF-4E73-43B9-BF1B-9935E01740F8}"/>
                </a:ext>
              </a:extLst>
            </p:cNvPr>
            <p:cNvSpPr txBox="1"/>
            <p:nvPr/>
          </p:nvSpPr>
          <p:spPr>
            <a:xfrm>
              <a:off x="4629150" y="2430885"/>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Address</a:t>
              </a:r>
            </a:p>
          </p:txBody>
        </p:sp>
        <p:sp>
          <p:nvSpPr>
            <p:cNvPr id="55" name="TextBox 54">
              <a:extLst>
                <a:ext uri="{FF2B5EF4-FFF2-40B4-BE49-F238E27FC236}">
                  <a16:creationId xmlns:a16="http://schemas.microsoft.com/office/drawing/2014/main" id="{A98A4AE7-DFC5-4FF6-A1E4-F11E42595A54}"/>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Address line 1</a:t>
              </a:r>
            </a:p>
          </p:txBody>
        </p:sp>
        <p:sp>
          <p:nvSpPr>
            <p:cNvPr id="56" name="TextBox 55">
              <a:extLst>
                <a:ext uri="{FF2B5EF4-FFF2-40B4-BE49-F238E27FC236}">
                  <a16:creationId xmlns:a16="http://schemas.microsoft.com/office/drawing/2014/main" id="{C5ADCFA4-C87A-457E-8329-59BB8C83DC81}"/>
                </a:ext>
              </a:extLst>
            </p:cNvPr>
            <p:cNvSpPr txBox="1"/>
            <p:nvPr/>
          </p:nvSpPr>
          <p:spPr>
            <a:xfrm>
              <a:off x="4672012" y="3040002"/>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Address line 2</a:t>
              </a:r>
            </a:p>
          </p:txBody>
        </p:sp>
      </p:grpSp>
      <p:grpSp>
        <p:nvGrpSpPr>
          <p:cNvPr id="57" name="Group 56">
            <a:extLst>
              <a:ext uri="{FF2B5EF4-FFF2-40B4-BE49-F238E27FC236}">
                <a16:creationId xmlns:a16="http://schemas.microsoft.com/office/drawing/2014/main" id="{355B0CB3-7C98-4A63-B736-8897BB49C526}"/>
              </a:ext>
            </a:extLst>
          </p:cNvPr>
          <p:cNvGrpSpPr/>
          <p:nvPr/>
        </p:nvGrpSpPr>
        <p:grpSpPr>
          <a:xfrm>
            <a:off x="6390693" y="2850276"/>
            <a:ext cx="2271712" cy="571738"/>
            <a:chOff x="4629150" y="2430885"/>
            <a:chExt cx="2271712" cy="571738"/>
          </a:xfrm>
        </p:grpSpPr>
        <p:sp>
          <p:nvSpPr>
            <p:cNvPr id="58" name="TextBox 57">
              <a:extLst>
                <a:ext uri="{FF2B5EF4-FFF2-40B4-BE49-F238E27FC236}">
                  <a16:creationId xmlns:a16="http://schemas.microsoft.com/office/drawing/2014/main" id="{794529CE-BF6A-46C5-B471-B8CCCCF1573D}"/>
                </a:ext>
              </a:extLst>
            </p:cNvPr>
            <p:cNvSpPr txBox="1"/>
            <p:nvPr/>
          </p:nvSpPr>
          <p:spPr>
            <a:xfrm>
              <a:off x="4629150" y="2430885"/>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Post code</a:t>
              </a:r>
            </a:p>
          </p:txBody>
        </p:sp>
        <p:sp>
          <p:nvSpPr>
            <p:cNvPr id="59" name="TextBox 58">
              <a:extLst>
                <a:ext uri="{FF2B5EF4-FFF2-40B4-BE49-F238E27FC236}">
                  <a16:creationId xmlns:a16="http://schemas.microsoft.com/office/drawing/2014/main" id="{AE3508A2-7912-413A-A1CD-1CFB92AB811E}"/>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Postcode</a:t>
              </a:r>
            </a:p>
          </p:txBody>
        </p:sp>
      </p:grpSp>
      <p:grpSp>
        <p:nvGrpSpPr>
          <p:cNvPr id="60" name="Group 59">
            <a:extLst>
              <a:ext uri="{FF2B5EF4-FFF2-40B4-BE49-F238E27FC236}">
                <a16:creationId xmlns:a16="http://schemas.microsoft.com/office/drawing/2014/main" id="{5087DBF8-465D-47DB-A95D-6D42C0C3A3B2}"/>
              </a:ext>
            </a:extLst>
          </p:cNvPr>
          <p:cNvGrpSpPr/>
          <p:nvPr/>
        </p:nvGrpSpPr>
        <p:grpSpPr>
          <a:xfrm>
            <a:off x="6390693" y="3475410"/>
            <a:ext cx="2271712" cy="571738"/>
            <a:chOff x="4629150" y="2430885"/>
            <a:chExt cx="2271712" cy="571738"/>
          </a:xfrm>
        </p:grpSpPr>
        <p:sp>
          <p:nvSpPr>
            <p:cNvPr id="61" name="TextBox 60">
              <a:extLst>
                <a:ext uri="{FF2B5EF4-FFF2-40B4-BE49-F238E27FC236}">
                  <a16:creationId xmlns:a16="http://schemas.microsoft.com/office/drawing/2014/main" id="{86B2731E-4770-452A-8CCE-77F80FD1C797}"/>
                </a:ext>
              </a:extLst>
            </p:cNvPr>
            <p:cNvSpPr txBox="1"/>
            <p:nvPr/>
          </p:nvSpPr>
          <p:spPr>
            <a:xfrm>
              <a:off x="4629150" y="2430885"/>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Number of bedrooms</a:t>
              </a:r>
            </a:p>
          </p:txBody>
        </p:sp>
        <p:sp>
          <p:nvSpPr>
            <p:cNvPr id="62" name="TextBox 61">
              <a:extLst>
                <a:ext uri="{FF2B5EF4-FFF2-40B4-BE49-F238E27FC236}">
                  <a16:creationId xmlns:a16="http://schemas.microsoft.com/office/drawing/2014/main" id="{817049C8-A918-48D2-B7E7-FA78D698AED0}"/>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5</a:t>
              </a:r>
            </a:p>
          </p:txBody>
        </p:sp>
      </p:grpSp>
      <p:grpSp>
        <p:nvGrpSpPr>
          <p:cNvPr id="63" name="Group 62">
            <a:extLst>
              <a:ext uri="{FF2B5EF4-FFF2-40B4-BE49-F238E27FC236}">
                <a16:creationId xmlns:a16="http://schemas.microsoft.com/office/drawing/2014/main" id="{F4CA9095-708A-4998-8737-3E622020F5E6}"/>
              </a:ext>
            </a:extLst>
          </p:cNvPr>
          <p:cNvGrpSpPr/>
          <p:nvPr/>
        </p:nvGrpSpPr>
        <p:grpSpPr>
          <a:xfrm>
            <a:off x="6390693" y="4099989"/>
            <a:ext cx="2271712" cy="571738"/>
            <a:chOff x="4629150" y="2430885"/>
            <a:chExt cx="2271712" cy="571738"/>
          </a:xfrm>
        </p:grpSpPr>
        <p:sp>
          <p:nvSpPr>
            <p:cNvPr id="64" name="TextBox 63">
              <a:extLst>
                <a:ext uri="{FF2B5EF4-FFF2-40B4-BE49-F238E27FC236}">
                  <a16:creationId xmlns:a16="http://schemas.microsoft.com/office/drawing/2014/main" id="{DDF59717-3CB4-4DA0-920C-2FF86F1FE61B}"/>
                </a:ext>
              </a:extLst>
            </p:cNvPr>
            <p:cNvSpPr txBox="1"/>
            <p:nvPr/>
          </p:nvSpPr>
          <p:spPr>
            <a:xfrm>
              <a:off x="4629150" y="2430885"/>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Bedrooms available</a:t>
              </a:r>
            </a:p>
          </p:txBody>
        </p:sp>
        <p:sp>
          <p:nvSpPr>
            <p:cNvPr id="65" name="TextBox 64">
              <a:extLst>
                <a:ext uri="{FF2B5EF4-FFF2-40B4-BE49-F238E27FC236}">
                  <a16:creationId xmlns:a16="http://schemas.microsoft.com/office/drawing/2014/main" id="{EB7A9D5C-9F84-4382-8FF9-94334FC39BBE}"/>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2</a:t>
              </a:r>
            </a:p>
          </p:txBody>
        </p:sp>
      </p:grpSp>
      <p:pic>
        <p:nvPicPr>
          <p:cNvPr id="5" name="Graphic 4">
            <a:extLst>
              <a:ext uri="{FF2B5EF4-FFF2-40B4-BE49-F238E27FC236}">
                <a16:creationId xmlns:a16="http://schemas.microsoft.com/office/drawing/2014/main" id="{A75523C2-6D2B-4ECD-861F-72DED81D48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2568" y="326852"/>
            <a:ext cx="2329939" cy="529081"/>
          </a:xfrm>
          <a:prstGeom prst="rect">
            <a:avLst/>
          </a:prstGeom>
        </p:spPr>
      </p:pic>
      <p:sp>
        <p:nvSpPr>
          <p:cNvPr id="6" name="Callout: Bent Line 54">
            <a:extLst>
              <a:ext uri="{FF2B5EF4-FFF2-40B4-BE49-F238E27FC236}">
                <a16:creationId xmlns:a16="http://schemas.microsoft.com/office/drawing/2014/main" id="{D1231B75-DB92-4B48-BF44-B94C15BBC491}"/>
              </a:ext>
            </a:extLst>
          </p:cNvPr>
          <p:cNvSpPr/>
          <p:nvPr/>
        </p:nvSpPr>
        <p:spPr>
          <a:xfrm>
            <a:off x="199641" y="1762621"/>
            <a:ext cx="1994569" cy="714375"/>
          </a:xfrm>
          <a:prstGeom prst="borderCallout2">
            <a:avLst>
              <a:gd name="adj1" fmla="val 12269"/>
              <a:gd name="adj2" fmla="val 99274"/>
              <a:gd name="adj3" fmla="val 12269"/>
              <a:gd name="adj4" fmla="val 130258"/>
              <a:gd name="adj5" fmla="val 29087"/>
              <a:gd name="adj6" fmla="val 16761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GB" sz="1400">
                <a:latin typeface="Work Sans Medium"/>
              </a:rPr>
              <a:t>Looking to fill a room</a:t>
            </a:r>
            <a:endParaRPr lang="en-US"/>
          </a:p>
        </p:txBody>
      </p:sp>
    </p:spTree>
    <p:extLst>
      <p:ext uri="{BB962C8B-B14F-4D97-AF65-F5344CB8AC3E}">
        <p14:creationId xmlns:p14="http://schemas.microsoft.com/office/powerpoint/2010/main" val="18634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50" tmFilter="0, 0; .2, .5; .8, .5; 1, 0"/>
                                        <p:tgtEl>
                                          <p:spTgt spid="51"/>
                                        </p:tgtEl>
                                      </p:cBhvr>
                                    </p:animEffect>
                                    <p:animScale>
                                      <p:cBhvr>
                                        <p:cTn id="7" dur="125"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C19109E9-D80F-4781-A599-EAAD0588B47B}"/>
              </a:ext>
            </a:extLst>
          </p:cNvPr>
          <p:cNvSpPr/>
          <p:nvPr/>
        </p:nvSpPr>
        <p:spPr>
          <a:xfrm>
            <a:off x="0" y="-952500"/>
            <a:ext cx="12192000" cy="10039350"/>
          </a:xfrm>
          <a:prstGeom prst="flowChartDocument">
            <a:avLst/>
          </a:prstGeom>
          <a:solidFill>
            <a:srgbClr val="0D5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hlinkClick r:id="" action="ppaction://hlinkshowjump?jump=nextslide"/>
            <a:extLst>
              <a:ext uri="{FF2B5EF4-FFF2-40B4-BE49-F238E27FC236}">
                <a16:creationId xmlns:a16="http://schemas.microsoft.com/office/drawing/2014/main" id="{60735569-4D8A-43B0-9895-CAD4DEBECDA7}"/>
              </a:ext>
            </a:extLst>
          </p:cNvPr>
          <p:cNvSpPr/>
          <p:nvPr/>
        </p:nvSpPr>
        <p:spPr>
          <a:xfrm>
            <a:off x="4931495" y="7121841"/>
            <a:ext cx="2340000" cy="540000"/>
          </a:xfrm>
          <a:prstGeom prst="roundRect">
            <a:avLst>
              <a:gd name="adj" fmla="val 50000"/>
            </a:avLst>
          </a:prstGeom>
          <a:gradFill>
            <a:gsLst>
              <a:gs pos="0">
                <a:schemeClr val="accent1">
                  <a:lumMod val="75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Button</a:t>
            </a:r>
          </a:p>
        </p:txBody>
      </p:sp>
      <p:grpSp>
        <p:nvGrpSpPr>
          <p:cNvPr id="21" name="Group 20">
            <a:extLst>
              <a:ext uri="{FF2B5EF4-FFF2-40B4-BE49-F238E27FC236}">
                <a16:creationId xmlns:a16="http://schemas.microsoft.com/office/drawing/2014/main" id="{E33EC642-B2FA-46A3-8EFF-5CCA9A8AA4D0}"/>
              </a:ext>
            </a:extLst>
          </p:cNvPr>
          <p:cNvGrpSpPr/>
          <p:nvPr/>
        </p:nvGrpSpPr>
        <p:grpSpPr>
          <a:xfrm>
            <a:off x="4956920" y="7802607"/>
            <a:ext cx="2271712" cy="571738"/>
            <a:chOff x="4629150" y="2430885"/>
            <a:chExt cx="2271712" cy="571738"/>
          </a:xfrm>
        </p:grpSpPr>
        <p:sp>
          <p:nvSpPr>
            <p:cNvPr id="22" name="TextBox 21">
              <a:extLst>
                <a:ext uri="{FF2B5EF4-FFF2-40B4-BE49-F238E27FC236}">
                  <a16:creationId xmlns:a16="http://schemas.microsoft.com/office/drawing/2014/main" id="{63E6B81D-D11D-4E6D-B6AF-7284E50D356B}"/>
                </a:ext>
              </a:extLst>
            </p:cNvPr>
            <p:cNvSpPr txBox="1"/>
            <p:nvPr/>
          </p:nvSpPr>
          <p:spPr>
            <a:xfrm>
              <a:off x="4629150" y="2430885"/>
              <a:ext cx="2228850" cy="246221"/>
            </a:xfrm>
            <a:prstGeom prst="rect">
              <a:avLst/>
            </a:prstGeom>
            <a:noFill/>
          </p:spPr>
          <p:txBody>
            <a:bodyPr wrap="square" rtlCol="0">
              <a:spAutoFit/>
            </a:bodyPr>
            <a:lstStyle/>
            <a:p>
              <a:r>
                <a:rPr lang="en-GB" sz="1000">
                  <a:latin typeface="Work Sans Medium" pitchFamily="2" charset="0"/>
                </a:rPr>
                <a:t>Field Label</a:t>
              </a:r>
            </a:p>
          </p:txBody>
        </p:sp>
        <p:sp>
          <p:nvSpPr>
            <p:cNvPr id="23" name="TextBox 22">
              <a:extLst>
                <a:ext uri="{FF2B5EF4-FFF2-40B4-BE49-F238E27FC236}">
                  <a16:creationId xmlns:a16="http://schemas.microsoft.com/office/drawing/2014/main" id="{50E61CBB-3CF2-4241-8565-2B3E236B1FB2}"/>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Field text</a:t>
              </a:r>
            </a:p>
          </p:txBody>
        </p:sp>
      </p:grpSp>
      <p:grpSp>
        <p:nvGrpSpPr>
          <p:cNvPr id="32" name="Group 31">
            <a:extLst>
              <a:ext uri="{FF2B5EF4-FFF2-40B4-BE49-F238E27FC236}">
                <a16:creationId xmlns:a16="http://schemas.microsoft.com/office/drawing/2014/main" id="{D6840C60-B51C-43BB-AD7A-E8DD6F9CA312}"/>
              </a:ext>
            </a:extLst>
          </p:cNvPr>
          <p:cNvGrpSpPr/>
          <p:nvPr/>
        </p:nvGrpSpPr>
        <p:grpSpPr>
          <a:xfrm>
            <a:off x="4956920" y="8631026"/>
            <a:ext cx="2271712" cy="571738"/>
            <a:chOff x="4956920" y="3161012"/>
            <a:chExt cx="2271712" cy="571738"/>
          </a:xfrm>
        </p:grpSpPr>
        <p:sp>
          <p:nvSpPr>
            <p:cNvPr id="33" name="TextBox 32">
              <a:extLst>
                <a:ext uri="{FF2B5EF4-FFF2-40B4-BE49-F238E27FC236}">
                  <a16:creationId xmlns:a16="http://schemas.microsoft.com/office/drawing/2014/main" id="{3AB1BE95-711F-43E8-86D4-A957C1C6230A}"/>
                </a:ext>
              </a:extLst>
            </p:cNvPr>
            <p:cNvSpPr txBox="1"/>
            <p:nvPr/>
          </p:nvSpPr>
          <p:spPr>
            <a:xfrm>
              <a:off x="4956920" y="3161012"/>
              <a:ext cx="2228850" cy="246221"/>
            </a:xfrm>
            <a:prstGeom prst="rect">
              <a:avLst/>
            </a:prstGeom>
            <a:noFill/>
          </p:spPr>
          <p:txBody>
            <a:bodyPr wrap="square" rtlCol="0">
              <a:spAutoFit/>
            </a:bodyPr>
            <a:lstStyle/>
            <a:p>
              <a:r>
                <a:rPr lang="en-GB" sz="1000">
                  <a:latin typeface="Work Sans Medium" pitchFamily="2" charset="0"/>
                </a:rPr>
                <a:t>Dropdown label</a:t>
              </a:r>
            </a:p>
          </p:txBody>
        </p:sp>
        <p:sp>
          <p:nvSpPr>
            <p:cNvPr id="34" name="TextBox 33">
              <a:extLst>
                <a:ext uri="{FF2B5EF4-FFF2-40B4-BE49-F238E27FC236}">
                  <a16:creationId xmlns:a16="http://schemas.microsoft.com/office/drawing/2014/main" id="{B5EB3258-CA72-4683-B384-31D525EF2997}"/>
                </a:ext>
              </a:extLst>
            </p:cNvPr>
            <p:cNvSpPr txBox="1"/>
            <p:nvPr/>
          </p:nvSpPr>
          <p:spPr>
            <a:xfrm>
              <a:off x="4999782" y="3426283"/>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Dropdown option</a:t>
              </a:r>
            </a:p>
          </p:txBody>
        </p:sp>
        <p:sp>
          <p:nvSpPr>
            <p:cNvPr id="35" name="Isosceles Triangle 34">
              <a:extLst>
                <a:ext uri="{FF2B5EF4-FFF2-40B4-BE49-F238E27FC236}">
                  <a16:creationId xmlns:a16="http://schemas.microsoft.com/office/drawing/2014/main" id="{A2461FA2-7366-41E4-8DDE-4CBB4DFCFACF}"/>
                </a:ext>
              </a:extLst>
            </p:cNvPr>
            <p:cNvSpPr/>
            <p:nvPr/>
          </p:nvSpPr>
          <p:spPr>
            <a:xfrm rot="10800000">
              <a:off x="7034213" y="3548703"/>
              <a:ext cx="95250" cy="75594"/>
            </a:xfrm>
            <a:prstGeom prst="triangle">
              <a:avLst/>
            </a:prstGeom>
            <a:solidFill>
              <a:schemeClr val="tx2"/>
            </a:solidFill>
            <a:ln w="19050">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Rounded Corners 43">
            <a:hlinkClick r:id="" action="ppaction://hlinkshowjump?jump=nextslide"/>
            <a:extLst>
              <a:ext uri="{FF2B5EF4-FFF2-40B4-BE49-F238E27FC236}">
                <a16:creationId xmlns:a16="http://schemas.microsoft.com/office/drawing/2014/main" id="{3595C079-8089-47E1-8CD5-9642D3A94FF4}"/>
              </a:ext>
            </a:extLst>
          </p:cNvPr>
          <p:cNvSpPr/>
          <p:nvPr/>
        </p:nvSpPr>
        <p:spPr>
          <a:xfrm>
            <a:off x="7405431" y="7121841"/>
            <a:ext cx="2340000" cy="540000"/>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Button</a:t>
            </a:r>
          </a:p>
        </p:txBody>
      </p:sp>
      <p:sp>
        <p:nvSpPr>
          <p:cNvPr id="46" name="Isosceles Triangle 45">
            <a:extLst>
              <a:ext uri="{FF2B5EF4-FFF2-40B4-BE49-F238E27FC236}">
                <a16:creationId xmlns:a16="http://schemas.microsoft.com/office/drawing/2014/main" id="{A0929051-A44C-47CA-B2E1-9BE9A6DE3781}"/>
              </a:ext>
            </a:extLst>
          </p:cNvPr>
          <p:cNvSpPr/>
          <p:nvPr/>
        </p:nvSpPr>
        <p:spPr>
          <a:xfrm rot="10800000">
            <a:off x="7054895" y="2841825"/>
            <a:ext cx="95250" cy="75594"/>
          </a:xfrm>
          <a:prstGeom prst="triangle">
            <a:avLst/>
          </a:prstGeom>
          <a:solidFill>
            <a:schemeClr val="tx2"/>
          </a:solidFill>
          <a:ln w="19050">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8FA614FC-6102-4E7E-84CF-1FC8B9FEB306}"/>
              </a:ext>
            </a:extLst>
          </p:cNvPr>
          <p:cNvGrpSpPr/>
          <p:nvPr/>
        </p:nvGrpSpPr>
        <p:grpSpPr>
          <a:xfrm>
            <a:off x="4938713" y="1763483"/>
            <a:ext cx="2289919" cy="579199"/>
            <a:chOff x="4938713" y="1763483"/>
            <a:chExt cx="2289919" cy="579199"/>
          </a:xfrm>
        </p:grpSpPr>
        <p:sp>
          <p:nvSpPr>
            <p:cNvPr id="2" name="TextBox 1">
              <a:extLst>
                <a:ext uri="{FF2B5EF4-FFF2-40B4-BE49-F238E27FC236}">
                  <a16:creationId xmlns:a16="http://schemas.microsoft.com/office/drawing/2014/main" id="{52B3F519-340C-4D0B-8D54-A843D1BB7AFB}"/>
                </a:ext>
              </a:extLst>
            </p:cNvPr>
            <p:cNvSpPr txBox="1"/>
            <p:nvPr/>
          </p:nvSpPr>
          <p:spPr>
            <a:xfrm>
              <a:off x="4938713" y="1763483"/>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Gender</a:t>
              </a:r>
            </a:p>
          </p:txBody>
        </p:sp>
        <p:sp>
          <p:nvSpPr>
            <p:cNvPr id="48" name="Rectangle: Rounded Corners 47">
              <a:extLst>
                <a:ext uri="{FF2B5EF4-FFF2-40B4-BE49-F238E27FC236}">
                  <a16:creationId xmlns:a16="http://schemas.microsoft.com/office/drawing/2014/main" id="{D59F26D1-92AF-4C92-A964-EBF5F1C3E756}"/>
                </a:ext>
              </a:extLst>
            </p:cNvPr>
            <p:cNvSpPr/>
            <p:nvPr/>
          </p:nvSpPr>
          <p:spPr>
            <a:xfrm>
              <a:off x="5000768" y="2007427"/>
              <a:ext cx="1095232" cy="335255"/>
            </a:xfrm>
            <a:prstGeom prst="roundRect">
              <a:avLst>
                <a:gd name="adj" fmla="val 50000"/>
              </a:avLst>
            </a:prstGeom>
            <a:gradFill>
              <a:gsLst>
                <a:gs pos="0">
                  <a:schemeClr val="accent1">
                    <a:lumMod val="75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Mixed</a:t>
              </a:r>
            </a:p>
          </p:txBody>
        </p:sp>
        <p:sp>
          <p:nvSpPr>
            <p:cNvPr id="49" name="Rectangle: Rounded Corners 48">
              <a:extLst>
                <a:ext uri="{FF2B5EF4-FFF2-40B4-BE49-F238E27FC236}">
                  <a16:creationId xmlns:a16="http://schemas.microsoft.com/office/drawing/2014/main" id="{66779314-98CD-4B4B-9B7F-107D2CAE9246}"/>
                </a:ext>
              </a:extLst>
            </p:cNvPr>
            <p:cNvSpPr/>
            <p:nvPr/>
          </p:nvSpPr>
          <p:spPr>
            <a:xfrm>
              <a:off x="6133400" y="2007427"/>
              <a:ext cx="1095232" cy="335255"/>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Same</a:t>
              </a:r>
            </a:p>
          </p:txBody>
        </p:sp>
      </p:grpSp>
      <p:grpSp>
        <p:nvGrpSpPr>
          <p:cNvPr id="50" name="Group 49">
            <a:extLst>
              <a:ext uri="{FF2B5EF4-FFF2-40B4-BE49-F238E27FC236}">
                <a16:creationId xmlns:a16="http://schemas.microsoft.com/office/drawing/2014/main" id="{9ED5BE50-8950-4386-838B-7335510F7393}"/>
              </a:ext>
            </a:extLst>
          </p:cNvPr>
          <p:cNvGrpSpPr/>
          <p:nvPr/>
        </p:nvGrpSpPr>
        <p:grpSpPr>
          <a:xfrm>
            <a:off x="4938713" y="2403355"/>
            <a:ext cx="2289919" cy="579199"/>
            <a:chOff x="4938713" y="1763483"/>
            <a:chExt cx="2289919" cy="579199"/>
          </a:xfrm>
        </p:grpSpPr>
        <p:sp>
          <p:nvSpPr>
            <p:cNvPr id="51" name="TextBox 50">
              <a:extLst>
                <a:ext uri="{FF2B5EF4-FFF2-40B4-BE49-F238E27FC236}">
                  <a16:creationId xmlns:a16="http://schemas.microsoft.com/office/drawing/2014/main" id="{665B4179-8152-4859-B860-99E688539B2C}"/>
                </a:ext>
              </a:extLst>
            </p:cNvPr>
            <p:cNvSpPr txBox="1"/>
            <p:nvPr/>
          </p:nvSpPr>
          <p:spPr>
            <a:xfrm>
              <a:off x="4938713" y="1763483"/>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Year of study</a:t>
              </a:r>
            </a:p>
          </p:txBody>
        </p:sp>
        <p:sp>
          <p:nvSpPr>
            <p:cNvPr id="52" name="Rectangle: Rounded Corners 51">
              <a:extLst>
                <a:ext uri="{FF2B5EF4-FFF2-40B4-BE49-F238E27FC236}">
                  <a16:creationId xmlns:a16="http://schemas.microsoft.com/office/drawing/2014/main" id="{0AD55CF2-1334-4DC7-B910-005839BBE649}"/>
                </a:ext>
              </a:extLst>
            </p:cNvPr>
            <p:cNvSpPr/>
            <p:nvPr/>
          </p:nvSpPr>
          <p:spPr>
            <a:xfrm>
              <a:off x="5000768" y="2007427"/>
              <a:ext cx="1095232" cy="335255"/>
            </a:xfrm>
            <a:prstGeom prst="roundRect">
              <a:avLst>
                <a:gd name="adj" fmla="val 50000"/>
              </a:avLst>
            </a:prstGeom>
            <a:gradFill>
              <a:gsLst>
                <a:gs pos="0">
                  <a:schemeClr val="accent1">
                    <a:lumMod val="75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Mixed</a:t>
              </a:r>
            </a:p>
          </p:txBody>
        </p:sp>
        <p:sp>
          <p:nvSpPr>
            <p:cNvPr id="53" name="Rectangle: Rounded Corners 52">
              <a:extLst>
                <a:ext uri="{FF2B5EF4-FFF2-40B4-BE49-F238E27FC236}">
                  <a16:creationId xmlns:a16="http://schemas.microsoft.com/office/drawing/2014/main" id="{2D6432C0-016B-406A-8249-6F39C89C5F87}"/>
                </a:ext>
              </a:extLst>
            </p:cNvPr>
            <p:cNvSpPr/>
            <p:nvPr/>
          </p:nvSpPr>
          <p:spPr>
            <a:xfrm>
              <a:off x="6133400" y="2007427"/>
              <a:ext cx="1095232" cy="335255"/>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Same</a:t>
              </a:r>
            </a:p>
          </p:txBody>
        </p:sp>
      </p:grpSp>
      <p:grpSp>
        <p:nvGrpSpPr>
          <p:cNvPr id="54" name="Group 53">
            <a:extLst>
              <a:ext uri="{FF2B5EF4-FFF2-40B4-BE49-F238E27FC236}">
                <a16:creationId xmlns:a16="http://schemas.microsoft.com/office/drawing/2014/main" id="{5FE8F423-6426-4CAD-84AC-37C9CEF93643}"/>
              </a:ext>
            </a:extLst>
          </p:cNvPr>
          <p:cNvGrpSpPr/>
          <p:nvPr/>
        </p:nvGrpSpPr>
        <p:grpSpPr>
          <a:xfrm>
            <a:off x="4938713" y="3039603"/>
            <a:ext cx="2289919" cy="579199"/>
            <a:chOff x="4938713" y="1763483"/>
            <a:chExt cx="2289919" cy="579199"/>
          </a:xfrm>
        </p:grpSpPr>
        <p:sp>
          <p:nvSpPr>
            <p:cNvPr id="55" name="TextBox 54">
              <a:extLst>
                <a:ext uri="{FF2B5EF4-FFF2-40B4-BE49-F238E27FC236}">
                  <a16:creationId xmlns:a16="http://schemas.microsoft.com/office/drawing/2014/main" id="{692D9051-F3A8-4043-8B2C-F2A720D62148}"/>
                </a:ext>
              </a:extLst>
            </p:cNvPr>
            <p:cNvSpPr txBox="1"/>
            <p:nvPr/>
          </p:nvSpPr>
          <p:spPr>
            <a:xfrm>
              <a:off x="4938713" y="1763483"/>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Age</a:t>
              </a:r>
            </a:p>
          </p:txBody>
        </p:sp>
        <p:sp>
          <p:nvSpPr>
            <p:cNvPr id="56" name="Rectangle: Rounded Corners 55">
              <a:extLst>
                <a:ext uri="{FF2B5EF4-FFF2-40B4-BE49-F238E27FC236}">
                  <a16:creationId xmlns:a16="http://schemas.microsoft.com/office/drawing/2014/main" id="{E356B059-63B7-48AC-B1D3-53D33B231E24}"/>
                </a:ext>
              </a:extLst>
            </p:cNvPr>
            <p:cNvSpPr/>
            <p:nvPr/>
          </p:nvSpPr>
          <p:spPr>
            <a:xfrm>
              <a:off x="5000768" y="2007427"/>
              <a:ext cx="1095232" cy="335255"/>
            </a:xfrm>
            <a:prstGeom prst="roundRect">
              <a:avLst>
                <a:gd name="adj" fmla="val 50000"/>
              </a:avLst>
            </a:prstGeom>
            <a:gradFill>
              <a:gsLst>
                <a:gs pos="0">
                  <a:schemeClr val="accent1">
                    <a:lumMod val="75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Mixed</a:t>
              </a:r>
            </a:p>
          </p:txBody>
        </p:sp>
        <p:sp>
          <p:nvSpPr>
            <p:cNvPr id="57" name="Rectangle: Rounded Corners 56">
              <a:extLst>
                <a:ext uri="{FF2B5EF4-FFF2-40B4-BE49-F238E27FC236}">
                  <a16:creationId xmlns:a16="http://schemas.microsoft.com/office/drawing/2014/main" id="{398DAC6D-6FAF-4F1C-B612-F97F1026F649}"/>
                </a:ext>
              </a:extLst>
            </p:cNvPr>
            <p:cNvSpPr/>
            <p:nvPr/>
          </p:nvSpPr>
          <p:spPr>
            <a:xfrm>
              <a:off x="6133400" y="2007427"/>
              <a:ext cx="1095232" cy="335255"/>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Same</a:t>
              </a:r>
            </a:p>
          </p:txBody>
        </p:sp>
      </p:grpSp>
      <p:grpSp>
        <p:nvGrpSpPr>
          <p:cNvPr id="58" name="Group 57">
            <a:extLst>
              <a:ext uri="{FF2B5EF4-FFF2-40B4-BE49-F238E27FC236}">
                <a16:creationId xmlns:a16="http://schemas.microsoft.com/office/drawing/2014/main" id="{47B22D07-DF9E-417F-BE42-92F901A1244C}"/>
              </a:ext>
            </a:extLst>
          </p:cNvPr>
          <p:cNvGrpSpPr/>
          <p:nvPr/>
        </p:nvGrpSpPr>
        <p:grpSpPr>
          <a:xfrm>
            <a:off x="4956920" y="3751134"/>
            <a:ext cx="2271712" cy="571738"/>
            <a:chOff x="4629150" y="2430885"/>
            <a:chExt cx="2271712" cy="571738"/>
          </a:xfrm>
        </p:grpSpPr>
        <p:sp>
          <p:nvSpPr>
            <p:cNvPr id="59" name="TextBox 58">
              <a:extLst>
                <a:ext uri="{FF2B5EF4-FFF2-40B4-BE49-F238E27FC236}">
                  <a16:creationId xmlns:a16="http://schemas.microsoft.com/office/drawing/2014/main" id="{5881914A-E0C1-44E5-A50F-44CC203968CE}"/>
                </a:ext>
              </a:extLst>
            </p:cNvPr>
            <p:cNvSpPr txBox="1"/>
            <p:nvPr/>
          </p:nvSpPr>
          <p:spPr>
            <a:xfrm>
              <a:off x="4629150" y="2430885"/>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Maximum distance</a:t>
              </a:r>
            </a:p>
          </p:txBody>
        </p:sp>
        <p:sp>
          <p:nvSpPr>
            <p:cNvPr id="60" name="TextBox 59">
              <a:extLst>
                <a:ext uri="{FF2B5EF4-FFF2-40B4-BE49-F238E27FC236}">
                  <a16:creationId xmlns:a16="http://schemas.microsoft.com/office/drawing/2014/main" id="{6CECF686-4F4A-4F06-BDA5-564452A46395}"/>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2 km</a:t>
              </a:r>
            </a:p>
          </p:txBody>
        </p:sp>
      </p:grpSp>
      <p:grpSp>
        <p:nvGrpSpPr>
          <p:cNvPr id="61" name="Group 60">
            <a:extLst>
              <a:ext uri="{FF2B5EF4-FFF2-40B4-BE49-F238E27FC236}">
                <a16:creationId xmlns:a16="http://schemas.microsoft.com/office/drawing/2014/main" id="{FCFDC6C0-DF35-4D94-9F14-FE106FBBB6F1}"/>
              </a:ext>
            </a:extLst>
          </p:cNvPr>
          <p:cNvGrpSpPr/>
          <p:nvPr/>
        </p:nvGrpSpPr>
        <p:grpSpPr>
          <a:xfrm>
            <a:off x="4956920" y="4373668"/>
            <a:ext cx="2271712" cy="571738"/>
            <a:chOff x="4956920" y="3161012"/>
            <a:chExt cx="2271712" cy="571738"/>
          </a:xfrm>
        </p:grpSpPr>
        <p:sp>
          <p:nvSpPr>
            <p:cNvPr id="62" name="TextBox 61">
              <a:extLst>
                <a:ext uri="{FF2B5EF4-FFF2-40B4-BE49-F238E27FC236}">
                  <a16:creationId xmlns:a16="http://schemas.microsoft.com/office/drawing/2014/main" id="{ECBE177E-2178-413C-9325-B3505B1A76D0}"/>
                </a:ext>
              </a:extLst>
            </p:cNvPr>
            <p:cNvSpPr txBox="1"/>
            <p:nvPr/>
          </p:nvSpPr>
          <p:spPr>
            <a:xfrm>
              <a:off x="4956920" y="3161012"/>
              <a:ext cx="2228850" cy="246221"/>
            </a:xfrm>
            <a:prstGeom prst="rect">
              <a:avLst/>
            </a:prstGeom>
            <a:noFill/>
          </p:spPr>
          <p:txBody>
            <a:bodyPr wrap="square" lIns="91440" tIns="45720" rIns="91440" bIns="45720" rtlCol="0" anchor="t">
              <a:spAutoFit/>
            </a:bodyPr>
            <a:lstStyle/>
            <a:p>
              <a:r>
                <a:rPr lang="en-GB" sz="1000">
                  <a:solidFill>
                    <a:schemeClr val="bg1"/>
                  </a:solidFill>
                  <a:latin typeface="Work Sans Medium"/>
                </a:rPr>
                <a:t>Interests</a:t>
              </a:r>
            </a:p>
          </p:txBody>
        </p:sp>
        <p:sp>
          <p:nvSpPr>
            <p:cNvPr id="63" name="TextBox 62">
              <a:extLst>
                <a:ext uri="{FF2B5EF4-FFF2-40B4-BE49-F238E27FC236}">
                  <a16:creationId xmlns:a16="http://schemas.microsoft.com/office/drawing/2014/main" id="{8C19AD39-1BBF-4E9C-96C6-D3DB3B36879F}"/>
                </a:ext>
              </a:extLst>
            </p:cNvPr>
            <p:cNvSpPr txBox="1"/>
            <p:nvPr/>
          </p:nvSpPr>
          <p:spPr>
            <a:xfrm>
              <a:off x="4999782" y="3426283"/>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(multiple selected)</a:t>
              </a:r>
            </a:p>
          </p:txBody>
        </p:sp>
        <p:sp>
          <p:nvSpPr>
            <p:cNvPr id="64" name="Isosceles Triangle 63">
              <a:extLst>
                <a:ext uri="{FF2B5EF4-FFF2-40B4-BE49-F238E27FC236}">
                  <a16:creationId xmlns:a16="http://schemas.microsoft.com/office/drawing/2014/main" id="{6B049F25-4256-41C8-B4D2-78E0AC1FE4FD}"/>
                </a:ext>
              </a:extLst>
            </p:cNvPr>
            <p:cNvSpPr/>
            <p:nvPr/>
          </p:nvSpPr>
          <p:spPr>
            <a:xfrm rot="10800000">
              <a:off x="7034213" y="3548703"/>
              <a:ext cx="95250" cy="75594"/>
            </a:xfrm>
            <a:prstGeom prst="triangle">
              <a:avLst/>
            </a:prstGeom>
            <a:solidFill>
              <a:schemeClr val="tx2"/>
            </a:solidFill>
            <a:ln w="19050">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TextBox 37">
            <a:extLst>
              <a:ext uri="{FF2B5EF4-FFF2-40B4-BE49-F238E27FC236}">
                <a16:creationId xmlns:a16="http://schemas.microsoft.com/office/drawing/2014/main" id="{2C4179FC-6FA3-40F1-893C-D8A841E22FDA}"/>
              </a:ext>
            </a:extLst>
          </p:cNvPr>
          <p:cNvSpPr txBox="1"/>
          <p:nvPr/>
        </p:nvSpPr>
        <p:spPr>
          <a:xfrm>
            <a:off x="551491" y="369371"/>
            <a:ext cx="5227009" cy="1323439"/>
          </a:xfrm>
          <a:prstGeom prst="rect">
            <a:avLst/>
          </a:prstGeom>
          <a:noFill/>
        </p:spPr>
        <p:txBody>
          <a:bodyPr wrap="square" lIns="91440" tIns="45720" rIns="91440" bIns="45720" rtlCol="0" anchor="ctr">
            <a:spAutoFit/>
          </a:bodyPr>
          <a:lstStyle/>
          <a:p>
            <a:r>
              <a:rPr lang="en-GB" sz="4000" b="1">
                <a:solidFill>
                  <a:schemeClr val="bg1"/>
                </a:solidFill>
                <a:latin typeface="Work Sans"/>
              </a:rPr>
              <a:t>Tell us about your preferences</a:t>
            </a:r>
          </a:p>
        </p:txBody>
      </p:sp>
      <p:sp>
        <p:nvSpPr>
          <p:cNvPr id="40" name="Rectangle: Rounded Corners 39">
            <a:hlinkClick r:id="" action="ppaction://noaction"/>
            <a:extLst>
              <a:ext uri="{FF2B5EF4-FFF2-40B4-BE49-F238E27FC236}">
                <a16:creationId xmlns:a16="http://schemas.microsoft.com/office/drawing/2014/main" id="{C0B54AD8-EE9F-4AF4-8DD8-D4AFA8943B84}"/>
              </a:ext>
            </a:extLst>
          </p:cNvPr>
          <p:cNvSpPr/>
          <p:nvPr/>
        </p:nvSpPr>
        <p:spPr>
          <a:xfrm>
            <a:off x="4926000" y="5838777"/>
            <a:ext cx="2340000" cy="54000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Continue</a:t>
            </a:r>
          </a:p>
        </p:txBody>
      </p:sp>
      <p:pic>
        <p:nvPicPr>
          <p:cNvPr id="3" name="Graphic 2">
            <a:extLst>
              <a:ext uri="{FF2B5EF4-FFF2-40B4-BE49-F238E27FC236}">
                <a16:creationId xmlns:a16="http://schemas.microsoft.com/office/drawing/2014/main" id="{9AA04588-172D-40B6-86FB-C4305BB6B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2568" y="326852"/>
            <a:ext cx="2329939" cy="529081"/>
          </a:xfrm>
          <a:prstGeom prst="rect">
            <a:avLst/>
          </a:prstGeom>
        </p:spPr>
      </p:pic>
    </p:spTree>
    <p:extLst>
      <p:ext uri="{BB962C8B-B14F-4D97-AF65-F5344CB8AC3E}">
        <p14:creationId xmlns:p14="http://schemas.microsoft.com/office/powerpoint/2010/main" val="1165262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50" tmFilter="0, 0; .2, .5; .8, .5; 1, 0"/>
                                        <p:tgtEl>
                                          <p:spTgt spid="40"/>
                                        </p:tgtEl>
                                      </p:cBhvr>
                                    </p:animEffect>
                                    <p:animScale>
                                      <p:cBhvr>
                                        <p:cTn id="7" dur="125"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1AD4F"/>
        </a:solidFill>
        <a:effectLst/>
      </p:bgPr>
    </p:bg>
    <p:spTree>
      <p:nvGrpSpPr>
        <p:cNvPr id="1" name=""/>
        <p:cNvGrpSpPr/>
        <p:nvPr/>
      </p:nvGrpSpPr>
      <p:grpSpPr>
        <a:xfrm>
          <a:off x="0" y="0"/>
          <a:ext cx="0" cy="0"/>
          <a:chOff x="0" y="0"/>
          <a:chExt cx="0" cy="0"/>
        </a:xfrm>
      </p:grpSpPr>
      <p:pic>
        <p:nvPicPr>
          <p:cNvPr id="2" name="Graphic 6" descr="A circle filled with wavy lines">
            <a:extLst>
              <a:ext uri="{FF2B5EF4-FFF2-40B4-BE49-F238E27FC236}">
                <a16:creationId xmlns:a16="http://schemas.microsoft.com/office/drawing/2014/main" id="{07A5D962-B8D3-48D7-8153-8D4630A3BB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2020" y="-8045059"/>
            <a:ext cx="13227169" cy="13212791"/>
          </a:xfrm>
          <a:prstGeom prst="rect">
            <a:avLst/>
          </a:prstGeom>
        </p:spPr>
      </p:pic>
      <p:pic>
        <p:nvPicPr>
          <p:cNvPr id="5" name="Graphic 6" descr="A circle filled with wavy lines">
            <a:extLst>
              <a:ext uri="{FF2B5EF4-FFF2-40B4-BE49-F238E27FC236}">
                <a16:creationId xmlns:a16="http://schemas.microsoft.com/office/drawing/2014/main" id="{E028F697-BE10-4BE6-AAEB-D61969A31E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9490" y="1717168"/>
            <a:ext cx="13227169" cy="13212791"/>
          </a:xfrm>
          <a:prstGeom prst="rect">
            <a:avLst/>
          </a:prstGeom>
        </p:spPr>
      </p:pic>
      <p:sp>
        <p:nvSpPr>
          <p:cNvPr id="17" name="Flowchart: Document 16">
            <a:extLst>
              <a:ext uri="{FF2B5EF4-FFF2-40B4-BE49-F238E27FC236}">
                <a16:creationId xmlns:a16="http://schemas.microsoft.com/office/drawing/2014/main" id="{C19109E9-D80F-4781-A599-EAAD0588B47B}"/>
              </a:ext>
            </a:extLst>
          </p:cNvPr>
          <p:cNvSpPr/>
          <p:nvPr/>
        </p:nvSpPr>
        <p:spPr>
          <a:xfrm>
            <a:off x="0" y="-952500"/>
            <a:ext cx="12192000" cy="10039350"/>
          </a:xfrm>
          <a:prstGeom prst="flowChartDocument">
            <a:avLst/>
          </a:prstGeom>
          <a:solidFill>
            <a:srgbClr val="0D5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hlinkClick r:id="" action="ppaction://hlinkshowjump?jump=nextslide"/>
            <a:extLst>
              <a:ext uri="{FF2B5EF4-FFF2-40B4-BE49-F238E27FC236}">
                <a16:creationId xmlns:a16="http://schemas.microsoft.com/office/drawing/2014/main" id="{60735569-4D8A-43B0-9895-CAD4DEBECDA7}"/>
              </a:ext>
            </a:extLst>
          </p:cNvPr>
          <p:cNvSpPr/>
          <p:nvPr/>
        </p:nvSpPr>
        <p:spPr>
          <a:xfrm>
            <a:off x="4931495" y="7121841"/>
            <a:ext cx="2340000" cy="540000"/>
          </a:xfrm>
          <a:prstGeom prst="roundRect">
            <a:avLst>
              <a:gd name="adj" fmla="val 50000"/>
            </a:avLst>
          </a:prstGeom>
          <a:gradFill>
            <a:gsLst>
              <a:gs pos="0">
                <a:schemeClr val="accent1">
                  <a:lumMod val="75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Button</a:t>
            </a:r>
          </a:p>
        </p:txBody>
      </p:sp>
      <p:grpSp>
        <p:nvGrpSpPr>
          <p:cNvPr id="21" name="Group 20">
            <a:extLst>
              <a:ext uri="{FF2B5EF4-FFF2-40B4-BE49-F238E27FC236}">
                <a16:creationId xmlns:a16="http://schemas.microsoft.com/office/drawing/2014/main" id="{E33EC642-B2FA-46A3-8EFF-5CCA9A8AA4D0}"/>
              </a:ext>
            </a:extLst>
          </p:cNvPr>
          <p:cNvGrpSpPr/>
          <p:nvPr/>
        </p:nvGrpSpPr>
        <p:grpSpPr>
          <a:xfrm>
            <a:off x="4956920" y="7802607"/>
            <a:ext cx="2271712" cy="571738"/>
            <a:chOff x="4629150" y="2430885"/>
            <a:chExt cx="2271712" cy="571738"/>
          </a:xfrm>
        </p:grpSpPr>
        <p:sp>
          <p:nvSpPr>
            <p:cNvPr id="22" name="TextBox 21">
              <a:extLst>
                <a:ext uri="{FF2B5EF4-FFF2-40B4-BE49-F238E27FC236}">
                  <a16:creationId xmlns:a16="http://schemas.microsoft.com/office/drawing/2014/main" id="{63E6B81D-D11D-4E6D-B6AF-7284E50D356B}"/>
                </a:ext>
              </a:extLst>
            </p:cNvPr>
            <p:cNvSpPr txBox="1"/>
            <p:nvPr/>
          </p:nvSpPr>
          <p:spPr>
            <a:xfrm>
              <a:off x="4629150" y="2430885"/>
              <a:ext cx="2228850" cy="246221"/>
            </a:xfrm>
            <a:prstGeom prst="rect">
              <a:avLst/>
            </a:prstGeom>
            <a:noFill/>
          </p:spPr>
          <p:txBody>
            <a:bodyPr wrap="square" rtlCol="0">
              <a:spAutoFit/>
            </a:bodyPr>
            <a:lstStyle/>
            <a:p>
              <a:r>
                <a:rPr lang="en-GB" sz="1000">
                  <a:latin typeface="Work Sans Medium" pitchFamily="2" charset="0"/>
                </a:rPr>
                <a:t>Field Label</a:t>
              </a:r>
            </a:p>
          </p:txBody>
        </p:sp>
        <p:sp>
          <p:nvSpPr>
            <p:cNvPr id="23" name="TextBox 22">
              <a:extLst>
                <a:ext uri="{FF2B5EF4-FFF2-40B4-BE49-F238E27FC236}">
                  <a16:creationId xmlns:a16="http://schemas.microsoft.com/office/drawing/2014/main" id="{50E61CBB-3CF2-4241-8565-2B3E236B1FB2}"/>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Field text</a:t>
              </a:r>
            </a:p>
          </p:txBody>
        </p:sp>
      </p:grpSp>
      <p:grpSp>
        <p:nvGrpSpPr>
          <p:cNvPr id="32" name="Group 31">
            <a:extLst>
              <a:ext uri="{FF2B5EF4-FFF2-40B4-BE49-F238E27FC236}">
                <a16:creationId xmlns:a16="http://schemas.microsoft.com/office/drawing/2014/main" id="{D6840C60-B51C-43BB-AD7A-E8DD6F9CA312}"/>
              </a:ext>
            </a:extLst>
          </p:cNvPr>
          <p:cNvGrpSpPr/>
          <p:nvPr/>
        </p:nvGrpSpPr>
        <p:grpSpPr>
          <a:xfrm>
            <a:off x="4956920" y="8631026"/>
            <a:ext cx="2271712" cy="571738"/>
            <a:chOff x="4956920" y="3161012"/>
            <a:chExt cx="2271712" cy="571738"/>
          </a:xfrm>
        </p:grpSpPr>
        <p:sp>
          <p:nvSpPr>
            <p:cNvPr id="33" name="TextBox 32">
              <a:extLst>
                <a:ext uri="{FF2B5EF4-FFF2-40B4-BE49-F238E27FC236}">
                  <a16:creationId xmlns:a16="http://schemas.microsoft.com/office/drawing/2014/main" id="{3AB1BE95-711F-43E8-86D4-A957C1C6230A}"/>
                </a:ext>
              </a:extLst>
            </p:cNvPr>
            <p:cNvSpPr txBox="1"/>
            <p:nvPr/>
          </p:nvSpPr>
          <p:spPr>
            <a:xfrm>
              <a:off x="4956920" y="3161012"/>
              <a:ext cx="2228850" cy="246221"/>
            </a:xfrm>
            <a:prstGeom prst="rect">
              <a:avLst/>
            </a:prstGeom>
            <a:noFill/>
          </p:spPr>
          <p:txBody>
            <a:bodyPr wrap="square" rtlCol="0">
              <a:spAutoFit/>
            </a:bodyPr>
            <a:lstStyle/>
            <a:p>
              <a:r>
                <a:rPr lang="en-GB" sz="1000">
                  <a:latin typeface="Work Sans Medium" pitchFamily="2" charset="0"/>
                </a:rPr>
                <a:t>Dropdown label</a:t>
              </a:r>
            </a:p>
          </p:txBody>
        </p:sp>
        <p:sp>
          <p:nvSpPr>
            <p:cNvPr id="34" name="TextBox 33">
              <a:extLst>
                <a:ext uri="{FF2B5EF4-FFF2-40B4-BE49-F238E27FC236}">
                  <a16:creationId xmlns:a16="http://schemas.microsoft.com/office/drawing/2014/main" id="{B5EB3258-CA72-4683-B384-31D525EF2997}"/>
                </a:ext>
              </a:extLst>
            </p:cNvPr>
            <p:cNvSpPr txBox="1"/>
            <p:nvPr/>
          </p:nvSpPr>
          <p:spPr>
            <a:xfrm>
              <a:off x="4999782" y="3426283"/>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Dropdown option</a:t>
              </a:r>
            </a:p>
          </p:txBody>
        </p:sp>
        <p:sp>
          <p:nvSpPr>
            <p:cNvPr id="35" name="Isosceles Triangle 34">
              <a:extLst>
                <a:ext uri="{FF2B5EF4-FFF2-40B4-BE49-F238E27FC236}">
                  <a16:creationId xmlns:a16="http://schemas.microsoft.com/office/drawing/2014/main" id="{A2461FA2-7366-41E4-8DDE-4CBB4DFCFACF}"/>
                </a:ext>
              </a:extLst>
            </p:cNvPr>
            <p:cNvSpPr/>
            <p:nvPr/>
          </p:nvSpPr>
          <p:spPr>
            <a:xfrm rot="10800000">
              <a:off x="7034213" y="3548703"/>
              <a:ext cx="95250" cy="75594"/>
            </a:xfrm>
            <a:prstGeom prst="triangle">
              <a:avLst/>
            </a:prstGeom>
            <a:solidFill>
              <a:schemeClr val="tx2"/>
            </a:solidFill>
            <a:ln w="19050">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Rounded Corners 43">
            <a:hlinkClick r:id="" action="ppaction://hlinkshowjump?jump=nextslide"/>
            <a:extLst>
              <a:ext uri="{FF2B5EF4-FFF2-40B4-BE49-F238E27FC236}">
                <a16:creationId xmlns:a16="http://schemas.microsoft.com/office/drawing/2014/main" id="{3595C079-8089-47E1-8CD5-9642D3A94FF4}"/>
              </a:ext>
            </a:extLst>
          </p:cNvPr>
          <p:cNvSpPr/>
          <p:nvPr/>
        </p:nvSpPr>
        <p:spPr>
          <a:xfrm>
            <a:off x="7405431" y="7121841"/>
            <a:ext cx="2340000" cy="540000"/>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Button</a:t>
            </a:r>
          </a:p>
        </p:txBody>
      </p:sp>
      <p:sp>
        <p:nvSpPr>
          <p:cNvPr id="3" name="Rectangle: Rounded Corners 2">
            <a:extLst>
              <a:ext uri="{FF2B5EF4-FFF2-40B4-BE49-F238E27FC236}">
                <a16:creationId xmlns:a16="http://schemas.microsoft.com/office/drawing/2014/main" id="{105F4AA7-E8CA-4ED5-9AE9-D28AF4FE95F9}"/>
              </a:ext>
            </a:extLst>
          </p:cNvPr>
          <p:cNvSpPr/>
          <p:nvPr/>
        </p:nvSpPr>
        <p:spPr>
          <a:xfrm>
            <a:off x="2547800" y="1989000"/>
            <a:ext cx="2880000" cy="2880000"/>
          </a:xfrm>
          <a:prstGeom prst="roundRect">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a:latin typeface="Work Sans Medium" pitchFamily="2" charset="0"/>
              </a:rPr>
              <a:t>+</a:t>
            </a:r>
          </a:p>
        </p:txBody>
      </p:sp>
      <p:sp>
        <p:nvSpPr>
          <p:cNvPr id="19" name="TextBox 18">
            <a:extLst>
              <a:ext uri="{FF2B5EF4-FFF2-40B4-BE49-F238E27FC236}">
                <a16:creationId xmlns:a16="http://schemas.microsoft.com/office/drawing/2014/main" id="{6390AAFA-6ACE-4B6B-AA44-4B28C4EBA66B}"/>
              </a:ext>
            </a:extLst>
          </p:cNvPr>
          <p:cNvSpPr txBox="1"/>
          <p:nvPr/>
        </p:nvSpPr>
        <p:spPr>
          <a:xfrm>
            <a:off x="551491" y="677147"/>
            <a:ext cx="5227009" cy="707886"/>
          </a:xfrm>
          <a:prstGeom prst="rect">
            <a:avLst/>
          </a:prstGeom>
          <a:noFill/>
        </p:spPr>
        <p:txBody>
          <a:bodyPr wrap="square" lIns="91440" tIns="45720" rIns="91440" bIns="45720" rtlCol="0" anchor="ctr">
            <a:spAutoFit/>
          </a:bodyPr>
          <a:lstStyle/>
          <a:p>
            <a:r>
              <a:rPr lang="en-GB" sz="4000" b="1">
                <a:solidFill>
                  <a:schemeClr val="bg1"/>
                </a:solidFill>
                <a:latin typeface="Work Sans"/>
              </a:rPr>
              <a:t>Upload photos</a:t>
            </a:r>
          </a:p>
        </p:txBody>
      </p:sp>
      <p:pic>
        <p:nvPicPr>
          <p:cNvPr id="4" name="Picture 3" descr="Student reading in library">
            <a:extLst>
              <a:ext uri="{FF2B5EF4-FFF2-40B4-BE49-F238E27FC236}">
                <a16:creationId xmlns:a16="http://schemas.microsoft.com/office/drawing/2014/main" id="{95C804B2-7324-4030-9940-AFC913CB8A46}"/>
              </a:ext>
            </a:extLst>
          </p:cNvPr>
          <p:cNvPicPr>
            <a:picLocks noChangeAspect="1"/>
          </p:cNvPicPr>
          <p:nvPr/>
        </p:nvPicPr>
        <p:blipFill rotWithShape="1">
          <a:blip r:embed="rId4">
            <a:extLst>
              <a:ext uri="{28A0092B-C50C-407E-A947-70E740481C1C}">
                <a14:useLocalDpi xmlns:a14="http://schemas.microsoft.com/office/drawing/2010/main" val="0"/>
              </a:ext>
            </a:extLst>
          </a:blip>
          <a:srcRect l="9083" r="24243"/>
          <a:stretch/>
        </p:blipFill>
        <p:spPr>
          <a:xfrm>
            <a:off x="6774515" y="1619121"/>
            <a:ext cx="1620166" cy="1620000"/>
          </a:xfrm>
          <a:prstGeom prst="roundRect">
            <a:avLst>
              <a:gd name="adj" fmla="val 8594"/>
            </a:avLst>
          </a:prstGeom>
          <a:solidFill>
            <a:srgbClr val="FFFFFF">
              <a:shade val="85000"/>
            </a:srgbClr>
          </a:solidFill>
          <a:ln>
            <a:noFill/>
          </a:ln>
          <a:effectLst/>
        </p:spPr>
      </p:pic>
      <p:pic>
        <p:nvPicPr>
          <p:cNvPr id="7" name="Picture 6" descr="Student studying in library">
            <a:extLst>
              <a:ext uri="{FF2B5EF4-FFF2-40B4-BE49-F238E27FC236}">
                <a16:creationId xmlns:a16="http://schemas.microsoft.com/office/drawing/2014/main" id="{C908E234-2C7E-464F-B348-072CE6B10FA0}"/>
              </a:ext>
            </a:extLst>
          </p:cNvPr>
          <p:cNvPicPr>
            <a:picLocks noChangeAspect="1"/>
          </p:cNvPicPr>
          <p:nvPr/>
        </p:nvPicPr>
        <p:blipFill rotWithShape="1">
          <a:blip r:embed="rId5">
            <a:extLst>
              <a:ext uri="{28A0092B-C50C-407E-A947-70E740481C1C}">
                <a14:useLocalDpi xmlns:a14="http://schemas.microsoft.com/office/drawing/2010/main" val="0"/>
              </a:ext>
            </a:extLst>
          </a:blip>
          <a:srcRect l="12889" r="20437"/>
          <a:stretch/>
        </p:blipFill>
        <p:spPr>
          <a:xfrm>
            <a:off x="8575431" y="1619121"/>
            <a:ext cx="1620166" cy="1620000"/>
          </a:xfrm>
          <a:prstGeom prst="roundRect">
            <a:avLst>
              <a:gd name="adj" fmla="val 8594"/>
            </a:avLst>
          </a:prstGeom>
          <a:solidFill>
            <a:srgbClr val="FFFFFF">
              <a:shade val="85000"/>
            </a:srgbClr>
          </a:solidFill>
          <a:ln>
            <a:noFill/>
          </a:ln>
          <a:effectLst/>
        </p:spPr>
      </p:pic>
      <p:pic>
        <p:nvPicPr>
          <p:cNvPr id="13" name="Picture 12" descr="Mixed raced student studying">
            <a:extLst>
              <a:ext uri="{FF2B5EF4-FFF2-40B4-BE49-F238E27FC236}">
                <a16:creationId xmlns:a16="http://schemas.microsoft.com/office/drawing/2014/main" id="{629D800A-8778-4671-8063-D2D0992AF750}"/>
              </a:ext>
            </a:extLst>
          </p:cNvPr>
          <p:cNvPicPr>
            <a:picLocks noChangeAspect="1"/>
          </p:cNvPicPr>
          <p:nvPr/>
        </p:nvPicPr>
        <p:blipFill rotWithShape="1">
          <a:blip r:embed="rId6">
            <a:extLst>
              <a:ext uri="{28A0092B-C50C-407E-A947-70E740481C1C}">
                <a14:useLocalDpi xmlns:a14="http://schemas.microsoft.com/office/drawing/2010/main" val="0"/>
              </a:ext>
            </a:extLst>
          </a:blip>
          <a:srcRect l="24392" r="8933"/>
          <a:stretch/>
        </p:blipFill>
        <p:spPr>
          <a:xfrm>
            <a:off x="6764202" y="3309504"/>
            <a:ext cx="1620166" cy="1620000"/>
          </a:xfrm>
          <a:prstGeom prst="roundRect">
            <a:avLst>
              <a:gd name="adj" fmla="val 8594"/>
            </a:avLst>
          </a:prstGeom>
          <a:solidFill>
            <a:srgbClr val="FFFFFF">
              <a:shade val="85000"/>
            </a:srgbClr>
          </a:solidFill>
          <a:ln>
            <a:noFill/>
          </a:ln>
          <a:effectLst/>
        </p:spPr>
      </p:pic>
      <p:sp>
        <p:nvSpPr>
          <p:cNvPr id="14" name="Rectangle: Rounded Corners 13">
            <a:extLst>
              <a:ext uri="{FF2B5EF4-FFF2-40B4-BE49-F238E27FC236}">
                <a16:creationId xmlns:a16="http://schemas.microsoft.com/office/drawing/2014/main" id="{C70C0569-CD6A-47EA-911D-2CF484514EFD}"/>
              </a:ext>
            </a:extLst>
          </p:cNvPr>
          <p:cNvSpPr/>
          <p:nvPr/>
        </p:nvSpPr>
        <p:spPr>
          <a:xfrm>
            <a:off x="8575431" y="3309504"/>
            <a:ext cx="1620166" cy="1620000"/>
          </a:xfrm>
          <a:prstGeom prst="roundRect">
            <a:avLst>
              <a:gd name="adj" fmla="val 9611"/>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grpSp>
        <p:nvGrpSpPr>
          <p:cNvPr id="28" name="Group 27">
            <a:extLst>
              <a:ext uri="{FF2B5EF4-FFF2-40B4-BE49-F238E27FC236}">
                <a16:creationId xmlns:a16="http://schemas.microsoft.com/office/drawing/2014/main" id="{338E2D3E-6004-4DBA-90B2-D386462D2BE6}"/>
              </a:ext>
            </a:extLst>
          </p:cNvPr>
          <p:cNvGrpSpPr/>
          <p:nvPr/>
        </p:nvGrpSpPr>
        <p:grpSpPr>
          <a:xfrm>
            <a:off x="8209090" y="1552433"/>
            <a:ext cx="275966" cy="275966"/>
            <a:chOff x="6445225" y="5629387"/>
            <a:chExt cx="540000" cy="540000"/>
          </a:xfrm>
        </p:grpSpPr>
        <p:sp>
          <p:nvSpPr>
            <p:cNvPr id="29" name="Rectangle: Rounded Corners 28">
              <a:hlinkClick r:id="" action="ppaction://hlinkshowjump?jump=nextslide"/>
              <a:extLst>
                <a:ext uri="{FF2B5EF4-FFF2-40B4-BE49-F238E27FC236}">
                  <a16:creationId xmlns:a16="http://schemas.microsoft.com/office/drawing/2014/main" id="{B9642D5A-5663-4B9A-8B09-9341A46DFA3D}"/>
                </a:ext>
              </a:extLst>
            </p:cNvPr>
            <p:cNvSpPr/>
            <p:nvPr/>
          </p:nvSpPr>
          <p:spPr>
            <a:xfrm>
              <a:off x="6445225" y="5629387"/>
              <a:ext cx="540000" cy="540000"/>
            </a:xfrm>
            <a:prstGeom prst="roundRect">
              <a:avLst>
                <a:gd name="adj" fmla="val 50000"/>
              </a:avLst>
            </a:prstGeom>
            <a:gradFill>
              <a:gsLst>
                <a:gs pos="0">
                  <a:srgbClr val="B52929"/>
                </a:gs>
                <a:gs pos="100000">
                  <a:srgbClr val="89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Work Sans Light" pitchFamily="2" charset="0"/>
              </a:endParaRPr>
            </a:p>
          </p:txBody>
        </p:sp>
        <p:sp>
          <p:nvSpPr>
            <p:cNvPr id="30" name="Graphic 30" descr="Close outline">
              <a:extLst>
                <a:ext uri="{FF2B5EF4-FFF2-40B4-BE49-F238E27FC236}">
                  <a16:creationId xmlns:a16="http://schemas.microsoft.com/office/drawing/2014/main" id="{BC6FFFB9-8CFE-48FB-9306-98524CFA0D44}"/>
                </a:ext>
              </a:extLst>
            </p:cNvPr>
            <p:cNvSpPr/>
            <p:nvPr/>
          </p:nvSpPr>
          <p:spPr>
            <a:xfrm>
              <a:off x="6616225" y="5800387"/>
              <a:ext cx="198000" cy="198000"/>
            </a:xfrm>
            <a:custGeom>
              <a:avLst/>
              <a:gdLst>
                <a:gd name="connsiteX0" fmla="*/ 4770 w 217296"/>
                <a:gd name="connsiteY0" fmla="*/ 217297 h 220670"/>
                <a:gd name="connsiteX1" fmla="*/ 106962 w 217296"/>
                <a:gd name="connsiteY1" fmla="*/ 115105 h 220670"/>
                <a:gd name="connsiteX2" fmla="*/ 212527 w 217296"/>
                <a:gd name="connsiteY2" fmla="*/ 220670 h 220670"/>
                <a:gd name="connsiteX3" fmla="*/ 217297 w 217296"/>
                <a:gd name="connsiteY3" fmla="*/ 215900 h 220670"/>
                <a:gd name="connsiteX4" fmla="*/ 111732 w 217296"/>
                <a:gd name="connsiteY4" fmla="*/ 110335 h 220670"/>
                <a:gd name="connsiteX5" fmla="*/ 217297 w 217296"/>
                <a:gd name="connsiteY5" fmla="*/ 4770 h 220670"/>
                <a:gd name="connsiteX6" fmla="*/ 212527 w 217296"/>
                <a:gd name="connsiteY6" fmla="*/ 0 h 220670"/>
                <a:gd name="connsiteX7" fmla="*/ 106962 w 217296"/>
                <a:gd name="connsiteY7" fmla="*/ 105565 h 220670"/>
                <a:gd name="connsiteX8" fmla="*/ 4770 w 217296"/>
                <a:gd name="connsiteY8" fmla="*/ 3373 h 220670"/>
                <a:gd name="connsiteX9" fmla="*/ 0 w 217296"/>
                <a:gd name="connsiteY9" fmla="*/ 8143 h 220670"/>
                <a:gd name="connsiteX10" fmla="*/ 102192 w 217296"/>
                <a:gd name="connsiteY10" fmla="*/ 110335 h 220670"/>
                <a:gd name="connsiteX11" fmla="*/ 0 w 217296"/>
                <a:gd name="connsiteY11" fmla="*/ 212527 h 220670"/>
                <a:gd name="connsiteX12" fmla="*/ 4770 w 217296"/>
                <a:gd name="connsiteY12" fmla="*/ 217297 h 22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296" h="220670">
                  <a:moveTo>
                    <a:pt x="4770" y="217297"/>
                  </a:moveTo>
                  <a:lnTo>
                    <a:pt x="106962" y="115105"/>
                  </a:lnTo>
                  <a:lnTo>
                    <a:pt x="212527" y="220670"/>
                  </a:lnTo>
                  <a:lnTo>
                    <a:pt x="217297" y="215900"/>
                  </a:lnTo>
                  <a:lnTo>
                    <a:pt x="111732" y="110335"/>
                  </a:lnTo>
                  <a:lnTo>
                    <a:pt x="217297" y="4770"/>
                  </a:lnTo>
                  <a:lnTo>
                    <a:pt x="212527" y="0"/>
                  </a:lnTo>
                  <a:lnTo>
                    <a:pt x="106962" y="105565"/>
                  </a:lnTo>
                  <a:lnTo>
                    <a:pt x="4770" y="3373"/>
                  </a:lnTo>
                  <a:lnTo>
                    <a:pt x="0" y="8143"/>
                  </a:lnTo>
                  <a:lnTo>
                    <a:pt x="102192" y="110335"/>
                  </a:lnTo>
                  <a:lnTo>
                    <a:pt x="0" y="212527"/>
                  </a:lnTo>
                  <a:lnTo>
                    <a:pt x="4770" y="217297"/>
                  </a:lnTo>
                  <a:close/>
                </a:path>
              </a:pathLst>
            </a:custGeom>
            <a:solidFill>
              <a:schemeClr val="bg1"/>
            </a:solidFill>
            <a:ln w="28575" cap="rnd">
              <a:solidFill>
                <a:schemeClr val="bg1"/>
              </a:solidFill>
              <a:prstDash val="solid"/>
              <a:round/>
            </a:ln>
          </p:spPr>
          <p:txBody>
            <a:bodyPr rtlCol="0" anchor="ctr"/>
            <a:lstStyle/>
            <a:p>
              <a:endParaRPr lang="en-GB"/>
            </a:p>
          </p:txBody>
        </p:sp>
      </p:grpSp>
      <p:grpSp>
        <p:nvGrpSpPr>
          <p:cNvPr id="31" name="Group 30">
            <a:extLst>
              <a:ext uri="{FF2B5EF4-FFF2-40B4-BE49-F238E27FC236}">
                <a16:creationId xmlns:a16="http://schemas.microsoft.com/office/drawing/2014/main" id="{5F46DCCD-957B-4415-832C-660367FF05F7}"/>
              </a:ext>
            </a:extLst>
          </p:cNvPr>
          <p:cNvGrpSpPr/>
          <p:nvPr/>
        </p:nvGrpSpPr>
        <p:grpSpPr>
          <a:xfrm>
            <a:off x="8169309" y="3253408"/>
            <a:ext cx="275966" cy="275966"/>
            <a:chOff x="6445225" y="5629387"/>
            <a:chExt cx="540000" cy="540000"/>
          </a:xfrm>
        </p:grpSpPr>
        <p:sp>
          <p:nvSpPr>
            <p:cNvPr id="36" name="Rectangle: Rounded Corners 35">
              <a:hlinkClick r:id="" action="ppaction://hlinkshowjump?jump=nextslide"/>
              <a:extLst>
                <a:ext uri="{FF2B5EF4-FFF2-40B4-BE49-F238E27FC236}">
                  <a16:creationId xmlns:a16="http://schemas.microsoft.com/office/drawing/2014/main" id="{A3D12047-C82F-43A9-8693-74CA5985A40C}"/>
                </a:ext>
              </a:extLst>
            </p:cNvPr>
            <p:cNvSpPr/>
            <p:nvPr/>
          </p:nvSpPr>
          <p:spPr>
            <a:xfrm>
              <a:off x="6445225" y="5629387"/>
              <a:ext cx="540000" cy="540000"/>
            </a:xfrm>
            <a:prstGeom prst="roundRect">
              <a:avLst>
                <a:gd name="adj" fmla="val 50000"/>
              </a:avLst>
            </a:prstGeom>
            <a:gradFill>
              <a:gsLst>
                <a:gs pos="0">
                  <a:srgbClr val="B52929"/>
                </a:gs>
                <a:gs pos="100000">
                  <a:srgbClr val="89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Work Sans Light" pitchFamily="2" charset="0"/>
              </a:endParaRPr>
            </a:p>
          </p:txBody>
        </p:sp>
        <p:sp>
          <p:nvSpPr>
            <p:cNvPr id="37" name="Graphic 30" descr="Close outline">
              <a:extLst>
                <a:ext uri="{FF2B5EF4-FFF2-40B4-BE49-F238E27FC236}">
                  <a16:creationId xmlns:a16="http://schemas.microsoft.com/office/drawing/2014/main" id="{54AF6248-8F17-45A8-A53A-4FED7B218E6B}"/>
                </a:ext>
              </a:extLst>
            </p:cNvPr>
            <p:cNvSpPr/>
            <p:nvPr/>
          </p:nvSpPr>
          <p:spPr>
            <a:xfrm>
              <a:off x="6616225" y="5800387"/>
              <a:ext cx="198000" cy="198000"/>
            </a:xfrm>
            <a:custGeom>
              <a:avLst/>
              <a:gdLst>
                <a:gd name="connsiteX0" fmla="*/ 4770 w 217296"/>
                <a:gd name="connsiteY0" fmla="*/ 217297 h 220670"/>
                <a:gd name="connsiteX1" fmla="*/ 106962 w 217296"/>
                <a:gd name="connsiteY1" fmla="*/ 115105 h 220670"/>
                <a:gd name="connsiteX2" fmla="*/ 212527 w 217296"/>
                <a:gd name="connsiteY2" fmla="*/ 220670 h 220670"/>
                <a:gd name="connsiteX3" fmla="*/ 217297 w 217296"/>
                <a:gd name="connsiteY3" fmla="*/ 215900 h 220670"/>
                <a:gd name="connsiteX4" fmla="*/ 111732 w 217296"/>
                <a:gd name="connsiteY4" fmla="*/ 110335 h 220670"/>
                <a:gd name="connsiteX5" fmla="*/ 217297 w 217296"/>
                <a:gd name="connsiteY5" fmla="*/ 4770 h 220670"/>
                <a:gd name="connsiteX6" fmla="*/ 212527 w 217296"/>
                <a:gd name="connsiteY6" fmla="*/ 0 h 220670"/>
                <a:gd name="connsiteX7" fmla="*/ 106962 w 217296"/>
                <a:gd name="connsiteY7" fmla="*/ 105565 h 220670"/>
                <a:gd name="connsiteX8" fmla="*/ 4770 w 217296"/>
                <a:gd name="connsiteY8" fmla="*/ 3373 h 220670"/>
                <a:gd name="connsiteX9" fmla="*/ 0 w 217296"/>
                <a:gd name="connsiteY9" fmla="*/ 8143 h 220670"/>
                <a:gd name="connsiteX10" fmla="*/ 102192 w 217296"/>
                <a:gd name="connsiteY10" fmla="*/ 110335 h 220670"/>
                <a:gd name="connsiteX11" fmla="*/ 0 w 217296"/>
                <a:gd name="connsiteY11" fmla="*/ 212527 h 220670"/>
                <a:gd name="connsiteX12" fmla="*/ 4770 w 217296"/>
                <a:gd name="connsiteY12" fmla="*/ 217297 h 22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296" h="220670">
                  <a:moveTo>
                    <a:pt x="4770" y="217297"/>
                  </a:moveTo>
                  <a:lnTo>
                    <a:pt x="106962" y="115105"/>
                  </a:lnTo>
                  <a:lnTo>
                    <a:pt x="212527" y="220670"/>
                  </a:lnTo>
                  <a:lnTo>
                    <a:pt x="217297" y="215900"/>
                  </a:lnTo>
                  <a:lnTo>
                    <a:pt x="111732" y="110335"/>
                  </a:lnTo>
                  <a:lnTo>
                    <a:pt x="217297" y="4770"/>
                  </a:lnTo>
                  <a:lnTo>
                    <a:pt x="212527" y="0"/>
                  </a:lnTo>
                  <a:lnTo>
                    <a:pt x="106962" y="105565"/>
                  </a:lnTo>
                  <a:lnTo>
                    <a:pt x="4770" y="3373"/>
                  </a:lnTo>
                  <a:lnTo>
                    <a:pt x="0" y="8143"/>
                  </a:lnTo>
                  <a:lnTo>
                    <a:pt x="102192" y="110335"/>
                  </a:lnTo>
                  <a:lnTo>
                    <a:pt x="0" y="212527"/>
                  </a:lnTo>
                  <a:lnTo>
                    <a:pt x="4770" y="217297"/>
                  </a:lnTo>
                  <a:close/>
                </a:path>
              </a:pathLst>
            </a:custGeom>
            <a:solidFill>
              <a:schemeClr val="bg1"/>
            </a:solidFill>
            <a:ln w="28575" cap="rnd">
              <a:solidFill>
                <a:schemeClr val="bg1"/>
              </a:solidFill>
              <a:prstDash val="solid"/>
              <a:round/>
            </a:ln>
          </p:spPr>
          <p:txBody>
            <a:bodyPr rtlCol="0" anchor="ctr"/>
            <a:lstStyle/>
            <a:p>
              <a:endParaRPr lang="en-GB"/>
            </a:p>
          </p:txBody>
        </p:sp>
      </p:grpSp>
      <p:grpSp>
        <p:nvGrpSpPr>
          <p:cNvPr id="38" name="Group 37">
            <a:extLst>
              <a:ext uri="{FF2B5EF4-FFF2-40B4-BE49-F238E27FC236}">
                <a16:creationId xmlns:a16="http://schemas.microsoft.com/office/drawing/2014/main" id="{5553B16F-4236-47B6-B0B3-62544704C000}"/>
              </a:ext>
            </a:extLst>
          </p:cNvPr>
          <p:cNvGrpSpPr/>
          <p:nvPr/>
        </p:nvGrpSpPr>
        <p:grpSpPr>
          <a:xfrm>
            <a:off x="10004553" y="1552433"/>
            <a:ext cx="275966" cy="275966"/>
            <a:chOff x="6445225" y="5629387"/>
            <a:chExt cx="540000" cy="540000"/>
          </a:xfrm>
        </p:grpSpPr>
        <p:sp>
          <p:nvSpPr>
            <p:cNvPr id="39" name="Rectangle: Rounded Corners 38">
              <a:hlinkClick r:id="" action="ppaction://hlinkshowjump?jump=nextslide"/>
              <a:extLst>
                <a:ext uri="{FF2B5EF4-FFF2-40B4-BE49-F238E27FC236}">
                  <a16:creationId xmlns:a16="http://schemas.microsoft.com/office/drawing/2014/main" id="{AC949A77-F6AC-47A5-AF20-94F59B7192C7}"/>
                </a:ext>
              </a:extLst>
            </p:cNvPr>
            <p:cNvSpPr/>
            <p:nvPr/>
          </p:nvSpPr>
          <p:spPr>
            <a:xfrm>
              <a:off x="6445225" y="5629387"/>
              <a:ext cx="540000" cy="540000"/>
            </a:xfrm>
            <a:prstGeom prst="roundRect">
              <a:avLst>
                <a:gd name="adj" fmla="val 50000"/>
              </a:avLst>
            </a:prstGeom>
            <a:gradFill>
              <a:gsLst>
                <a:gs pos="0">
                  <a:srgbClr val="B52929"/>
                </a:gs>
                <a:gs pos="100000">
                  <a:srgbClr val="89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Work Sans Light" pitchFamily="2" charset="0"/>
              </a:endParaRPr>
            </a:p>
          </p:txBody>
        </p:sp>
        <p:sp>
          <p:nvSpPr>
            <p:cNvPr id="40" name="Graphic 30" descr="Close outline">
              <a:extLst>
                <a:ext uri="{FF2B5EF4-FFF2-40B4-BE49-F238E27FC236}">
                  <a16:creationId xmlns:a16="http://schemas.microsoft.com/office/drawing/2014/main" id="{14E18DCC-07CB-4114-B0C2-E87A1BBEA82D}"/>
                </a:ext>
              </a:extLst>
            </p:cNvPr>
            <p:cNvSpPr/>
            <p:nvPr/>
          </p:nvSpPr>
          <p:spPr>
            <a:xfrm>
              <a:off x="6616225" y="5800387"/>
              <a:ext cx="198000" cy="198000"/>
            </a:xfrm>
            <a:custGeom>
              <a:avLst/>
              <a:gdLst>
                <a:gd name="connsiteX0" fmla="*/ 4770 w 217296"/>
                <a:gd name="connsiteY0" fmla="*/ 217297 h 220670"/>
                <a:gd name="connsiteX1" fmla="*/ 106962 w 217296"/>
                <a:gd name="connsiteY1" fmla="*/ 115105 h 220670"/>
                <a:gd name="connsiteX2" fmla="*/ 212527 w 217296"/>
                <a:gd name="connsiteY2" fmla="*/ 220670 h 220670"/>
                <a:gd name="connsiteX3" fmla="*/ 217297 w 217296"/>
                <a:gd name="connsiteY3" fmla="*/ 215900 h 220670"/>
                <a:gd name="connsiteX4" fmla="*/ 111732 w 217296"/>
                <a:gd name="connsiteY4" fmla="*/ 110335 h 220670"/>
                <a:gd name="connsiteX5" fmla="*/ 217297 w 217296"/>
                <a:gd name="connsiteY5" fmla="*/ 4770 h 220670"/>
                <a:gd name="connsiteX6" fmla="*/ 212527 w 217296"/>
                <a:gd name="connsiteY6" fmla="*/ 0 h 220670"/>
                <a:gd name="connsiteX7" fmla="*/ 106962 w 217296"/>
                <a:gd name="connsiteY7" fmla="*/ 105565 h 220670"/>
                <a:gd name="connsiteX8" fmla="*/ 4770 w 217296"/>
                <a:gd name="connsiteY8" fmla="*/ 3373 h 220670"/>
                <a:gd name="connsiteX9" fmla="*/ 0 w 217296"/>
                <a:gd name="connsiteY9" fmla="*/ 8143 h 220670"/>
                <a:gd name="connsiteX10" fmla="*/ 102192 w 217296"/>
                <a:gd name="connsiteY10" fmla="*/ 110335 h 220670"/>
                <a:gd name="connsiteX11" fmla="*/ 0 w 217296"/>
                <a:gd name="connsiteY11" fmla="*/ 212527 h 220670"/>
                <a:gd name="connsiteX12" fmla="*/ 4770 w 217296"/>
                <a:gd name="connsiteY12" fmla="*/ 217297 h 22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296" h="220670">
                  <a:moveTo>
                    <a:pt x="4770" y="217297"/>
                  </a:moveTo>
                  <a:lnTo>
                    <a:pt x="106962" y="115105"/>
                  </a:lnTo>
                  <a:lnTo>
                    <a:pt x="212527" y="220670"/>
                  </a:lnTo>
                  <a:lnTo>
                    <a:pt x="217297" y="215900"/>
                  </a:lnTo>
                  <a:lnTo>
                    <a:pt x="111732" y="110335"/>
                  </a:lnTo>
                  <a:lnTo>
                    <a:pt x="217297" y="4770"/>
                  </a:lnTo>
                  <a:lnTo>
                    <a:pt x="212527" y="0"/>
                  </a:lnTo>
                  <a:lnTo>
                    <a:pt x="106962" y="105565"/>
                  </a:lnTo>
                  <a:lnTo>
                    <a:pt x="4770" y="3373"/>
                  </a:lnTo>
                  <a:lnTo>
                    <a:pt x="0" y="8143"/>
                  </a:lnTo>
                  <a:lnTo>
                    <a:pt x="102192" y="110335"/>
                  </a:lnTo>
                  <a:lnTo>
                    <a:pt x="0" y="212527"/>
                  </a:lnTo>
                  <a:lnTo>
                    <a:pt x="4770" y="217297"/>
                  </a:lnTo>
                  <a:close/>
                </a:path>
              </a:pathLst>
            </a:custGeom>
            <a:solidFill>
              <a:schemeClr val="bg1"/>
            </a:solidFill>
            <a:ln w="28575" cap="rnd">
              <a:solidFill>
                <a:schemeClr val="bg1"/>
              </a:solidFill>
              <a:prstDash val="solid"/>
              <a:round/>
            </a:ln>
          </p:spPr>
          <p:txBody>
            <a:bodyPr rtlCol="0" anchor="ctr"/>
            <a:lstStyle/>
            <a:p>
              <a:endParaRPr lang="en-GB"/>
            </a:p>
          </p:txBody>
        </p:sp>
      </p:grpSp>
      <p:sp>
        <p:nvSpPr>
          <p:cNvPr id="42" name="Rectangle: Rounded Corners 41">
            <a:hlinkClick r:id="" action="ppaction://noaction"/>
            <a:extLst>
              <a:ext uri="{FF2B5EF4-FFF2-40B4-BE49-F238E27FC236}">
                <a16:creationId xmlns:a16="http://schemas.microsoft.com/office/drawing/2014/main" id="{93EB4F3F-E8A4-47FF-AA3A-413A3D6771B0}"/>
              </a:ext>
            </a:extLst>
          </p:cNvPr>
          <p:cNvSpPr/>
          <p:nvPr/>
        </p:nvSpPr>
        <p:spPr>
          <a:xfrm>
            <a:off x="4926000" y="5838777"/>
            <a:ext cx="2340000" cy="54000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Continue</a:t>
            </a:r>
          </a:p>
        </p:txBody>
      </p:sp>
      <p:pic>
        <p:nvPicPr>
          <p:cNvPr id="6" name="Graphic 5">
            <a:extLst>
              <a:ext uri="{FF2B5EF4-FFF2-40B4-BE49-F238E27FC236}">
                <a16:creationId xmlns:a16="http://schemas.microsoft.com/office/drawing/2014/main" id="{9BAFA7EE-B664-49A1-A885-32C3FB3930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12568" y="326852"/>
            <a:ext cx="2329939" cy="529081"/>
          </a:xfrm>
          <a:prstGeom prst="rect">
            <a:avLst/>
          </a:prstGeom>
        </p:spPr>
      </p:pic>
    </p:spTree>
    <p:extLst>
      <p:ext uri="{BB962C8B-B14F-4D97-AF65-F5344CB8AC3E}">
        <p14:creationId xmlns:p14="http://schemas.microsoft.com/office/powerpoint/2010/main" val="3109814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50" tmFilter="0, 0; .2, .5; .8, .5; 1, 0"/>
                                        <p:tgtEl>
                                          <p:spTgt spid="42"/>
                                        </p:tgtEl>
                                      </p:cBhvr>
                                    </p:animEffect>
                                    <p:animScale>
                                      <p:cBhvr>
                                        <p:cTn id="7" dur="125" autoRev="1" fill="hold"/>
                                        <p:tgtEl>
                                          <p:spTgt spid="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250" tmFilter="0, 0; .2, .5; .8, .5; 1, 0"/>
                                        <p:tgtEl>
                                          <p:spTgt spid="28"/>
                                        </p:tgtEl>
                                      </p:cBhvr>
                                    </p:animEffect>
                                    <p:animScale>
                                      <p:cBhvr>
                                        <p:cTn id="13" dur="125" autoRev="1" fill="hold"/>
                                        <p:tgtEl>
                                          <p:spTgt spid="28"/>
                                        </p:tgtEl>
                                      </p:cBhvr>
                                      <p:by x="105000" y="105000"/>
                                    </p:animScale>
                                  </p:childTnLst>
                                </p:cTn>
                              </p:par>
                            </p:childTnLst>
                          </p:cTn>
                        </p:par>
                      </p:childTnLst>
                    </p:cTn>
                  </p:par>
                </p:childTnLst>
              </p:cTn>
              <p:nextCondLst>
                <p:cond evt="onClick" delay="0">
                  <p:tgtEl>
                    <p:spTgt spid="2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250" tmFilter="0, 0; .2, .5; .8, .5; 1, 0"/>
                                        <p:tgtEl>
                                          <p:spTgt spid="31"/>
                                        </p:tgtEl>
                                      </p:cBhvr>
                                    </p:animEffect>
                                    <p:animScale>
                                      <p:cBhvr>
                                        <p:cTn id="19" dur="125" autoRev="1" fill="hold"/>
                                        <p:tgtEl>
                                          <p:spTgt spid="31"/>
                                        </p:tgtEl>
                                      </p:cBhvr>
                                      <p:by x="105000" y="105000"/>
                                    </p:animScale>
                                  </p:childTnLst>
                                </p:cTn>
                              </p:par>
                            </p:childTnLst>
                          </p:cTn>
                        </p:par>
                      </p:childTnLst>
                    </p:cTn>
                  </p:par>
                </p:childTnLst>
              </p:cTn>
              <p:nextCondLst>
                <p:cond evt="onClick" delay="0">
                  <p:tgtEl>
                    <p:spTgt spid="31"/>
                  </p:tgtEl>
                </p:cond>
              </p:nextCondLst>
            </p:seq>
            <p:seq concurrent="1" nextAc="seek">
              <p:cTn id="20" restart="whenNotActive" fill="hold" evtFilter="cancelBubble" nodeType="interactiveSeq">
                <p:stCondLst>
                  <p:cond evt="onClick" delay="0">
                    <p:tgtEl>
                      <p:spTgt spid="38"/>
                    </p:tgtEl>
                  </p:cond>
                </p:stCondLst>
                <p:endSync evt="end" delay="0">
                  <p:rtn val="all"/>
                </p:endSync>
                <p:childTnLst>
                  <p:par>
                    <p:cTn id="21" fill="hold">
                      <p:stCondLst>
                        <p:cond delay="0"/>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250" tmFilter="0, 0; .2, .5; .8, .5; 1, 0"/>
                                        <p:tgtEl>
                                          <p:spTgt spid="38"/>
                                        </p:tgtEl>
                                      </p:cBhvr>
                                    </p:animEffect>
                                    <p:animScale>
                                      <p:cBhvr>
                                        <p:cTn id="25" dur="125" autoRev="1" fill="hold"/>
                                        <p:tgtEl>
                                          <p:spTgt spid="38"/>
                                        </p:tgtEl>
                                      </p:cBhvr>
                                      <p:by x="105000" y="105000"/>
                                    </p:animScale>
                                  </p:childTnLst>
                                </p:cTn>
                              </p:par>
                            </p:childTnLst>
                          </p:cTn>
                        </p:par>
                      </p:childTnLst>
                    </p:cTn>
                  </p:par>
                </p:childTnLst>
              </p:cTn>
              <p:nextCondLst>
                <p:cond evt="onClick" delay="0">
                  <p:tgtEl>
                    <p:spTgt spid="38"/>
                  </p:tgtEl>
                </p:cond>
              </p:nextCondLst>
            </p:seq>
          </p:childTnLst>
        </p:cTn>
      </p:par>
    </p:tnLst>
    <p:bldLst>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1AD4F"/>
        </a:solidFill>
        <a:effectLst/>
      </p:bgPr>
    </p:bg>
    <p:spTree>
      <p:nvGrpSpPr>
        <p:cNvPr id="1" name=""/>
        <p:cNvGrpSpPr/>
        <p:nvPr/>
      </p:nvGrpSpPr>
      <p:grpSpPr>
        <a:xfrm>
          <a:off x="0" y="0"/>
          <a:ext cx="0" cy="0"/>
          <a:chOff x="0" y="0"/>
          <a:chExt cx="0" cy="0"/>
        </a:xfrm>
      </p:grpSpPr>
      <p:pic>
        <p:nvPicPr>
          <p:cNvPr id="3" name="Graphic 6" descr="A circle filled with wavy lines">
            <a:extLst>
              <a:ext uri="{FF2B5EF4-FFF2-40B4-BE49-F238E27FC236}">
                <a16:creationId xmlns:a16="http://schemas.microsoft.com/office/drawing/2014/main" id="{8BA4246B-4594-423C-B796-4CFA824FDD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2020" y="-8045059"/>
            <a:ext cx="13227169" cy="13212791"/>
          </a:xfrm>
          <a:prstGeom prst="rect">
            <a:avLst/>
          </a:prstGeom>
        </p:spPr>
      </p:pic>
      <p:pic>
        <p:nvPicPr>
          <p:cNvPr id="4" name="Graphic 6" descr="A circle filled with wavy lines">
            <a:extLst>
              <a:ext uri="{FF2B5EF4-FFF2-40B4-BE49-F238E27FC236}">
                <a16:creationId xmlns:a16="http://schemas.microsoft.com/office/drawing/2014/main" id="{5912A292-D144-44CC-BC42-13416F126F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9490" y="1717168"/>
            <a:ext cx="13227169" cy="13212791"/>
          </a:xfrm>
          <a:prstGeom prst="rect">
            <a:avLst/>
          </a:prstGeom>
        </p:spPr>
      </p:pic>
      <p:pic>
        <p:nvPicPr>
          <p:cNvPr id="41" name="Picture 2">
            <a:extLst>
              <a:ext uri="{FF2B5EF4-FFF2-40B4-BE49-F238E27FC236}">
                <a16:creationId xmlns:a16="http://schemas.microsoft.com/office/drawing/2014/main" id="{CDDF0E04-61F6-4A4C-A977-E035006E4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995" r="24995"/>
          <a:stretch/>
        </p:blipFill>
        <p:spPr bwMode="auto">
          <a:xfrm>
            <a:off x="6866862" y="1471870"/>
            <a:ext cx="3441650" cy="4590264"/>
          </a:xfrm>
          <a:prstGeom prst="roundRect">
            <a:avLst>
              <a:gd name="adj" fmla="val 2376"/>
            </a:avLst>
          </a:prstGeom>
          <a:solidFill>
            <a:srgbClr val="FFFFFF">
              <a:shade val="85000"/>
            </a:srgbClr>
          </a:solidFill>
          <a:ln>
            <a:noFill/>
          </a:ln>
          <a:effectLst/>
        </p:spPr>
      </p:pic>
      <p:pic>
        <p:nvPicPr>
          <p:cNvPr id="40" name="Picture 2">
            <a:extLst>
              <a:ext uri="{FF2B5EF4-FFF2-40B4-BE49-F238E27FC236}">
                <a16:creationId xmlns:a16="http://schemas.microsoft.com/office/drawing/2014/main" id="{3D5E1079-6869-402C-B71D-13763FE43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995" r="24995"/>
          <a:stretch/>
        </p:blipFill>
        <p:spPr bwMode="auto">
          <a:xfrm>
            <a:off x="7469714" y="1471870"/>
            <a:ext cx="3441650" cy="4590264"/>
          </a:xfrm>
          <a:prstGeom prst="roundRect">
            <a:avLst>
              <a:gd name="adj" fmla="val 2376"/>
            </a:avLst>
          </a:prstGeom>
          <a:solidFill>
            <a:srgbClr val="FFFFFF">
              <a:shade val="85000"/>
            </a:srgbClr>
          </a:solidFill>
          <a:ln>
            <a:noFill/>
          </a:ln>
          <a:effectLst/>
        </p:spPr>
      </p:pic>
      <p:pic>
        <p:nvPicPr>
          <p:cNvPr id="37" name="Picture 2">
            <a:extLst>
              <a:ext uri="{FF2B5EF4-FFF2-40B4-BE49-F238E27FC236}">
                <a16:creationId xmlns:a16="http://schemas.microsoft.com/office/drawing/2014/main" id="{F491F69F-448B-4434-8C16-7CB6A211B2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995" r="24995"/>
          <a:stretch/>
        </p:blipFill>
        <p:spPr bwMode="auto">
          <a:xfrm>
            <a:off x="6830832" y="1471870"/>
            <a:ext cx="3441650" cy="4590264"/>
          </a:xfrm>
          <a:prstGeom prst="roundRect">
            <a:avLst>
              <a:gd name="adj" fmla="val 2376"/>
            </a:avLst>
          </a:prstGeom>
          <a:solidFill>
            <a:srgbClr val="FFFFFF">
              <a:shade val="85000"/>
            </a:srgbClr>
          </a:solidFill>
          <a:ln>
            <a:noFill/>
          </a:ln>
          <a:effectLst/>
        </p:spPr>
      </p:pic>
      <p:sp>
        <p:nvSpPr>
          <p:cNvPr id="17" name="Flowchart: Document 16">
            <a:extLst>
              <a:ext uri="{FF2B5EF4-FFF2-40B4-BE49-F238E27FC236}">
                <a16:creationId xmlns:a16="http://schemas.microsoft.com/office/drawing/2014/main" id="{C19109E9-D80F-4781-A599-EAAD0588B47B}"/>
              </a:ext>
            </a:extLst>
          </p:cNvPr>
          <p:cNvSpPr/>
          <p:nvPr/>
        </p:nvSpPr>
        <p:spPr>
          <a:xfrm>
            <a:off x="0" y="-1500556"/>
            <a:ext cx="12192000" cy="2789142"/>
          </a:xfrm>
          <a:prstGeom prst="flowChartDocument">
            <a:avLst/>
          </a:prstGeom>
          <a:solidFill>
            <a:srgbClr val="0D5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Five Important Factors to Consider When Choosing Your Student Accommodation">
            <a:extLst>
              <a:ext uri="{FF2B5EF4-FFF2-40B4-BE49-F238E27FC236}">
                <a16:creationId xmlns:a16="http://schemas.microsoft.com/office/drawing/2014/main" id="{63403968-F84F-46C5-81CA-A57003B5959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102000"/>
                    </a14:imgEffect>
                  </a14:imgLayer>
                </a14:imgProps>
              </a:ext>
              <a:ext uri="{28A0092B-C50C-407E-A947-70E740481C1C}">
                <a14:useLocalDpi xmlns:a14="http://schemas.microsoft.com/office/drawing/2010/main" val="0"/>
              </a:ext>
            </a:extLst>
          </a:blip>
          <a:srcRect l="13806" t="10320" r="46213" b="9709"/>
          <a:stretch/>
        </p:blipFill>
        <p:spPr bwMode="auto">
          <a:xfrm>
            <a:off x="7032773" y="1315155"/>
            <a:ext cx="3676650" cy="4903693"/>
          </a:xfrm>
          <a:prstGeom prst="roundRect">
            <a:avLst>
              <a:gd name="adj" fmla="val 2376"/>
            </a:avLst>
          </a:prstGeom>
          <a:solidFill>
            <a:srgbClr val="FFFFFF">
              <a:shade val="85000"/>
            </a:srgbClr>
          </a:solidFill>
          <a:ln>
            <a:noFill/>
          </a:ln>
          <a:effectLst>
            <a:outerShdw blurRad="190500" dir="5400000" algn="ctr" rotWithShape="0">
              <a:srgbClr val="000000">
                <a:alpha val="23000"/>
              </a:srgbClr>
            </a:outerShdw>
          </a:effectLst>
        </p:spPr>
      </p:pic>
      <p:sp>
        <p:nvSpPr>
          <p:cNvPr id="44" name="Rectangle: Rounded Corners 43">
            <a:extLst>
              <a:ext uri="{FF2B5EF4-FFF2-40B4-BE49-F238E27FC236}">
                <a16:creationId xmlns:a16="http://schemas.microsoft.com/office/drawing/2014/main" id="{124CB21B-4E5F-4E98-B528-E526F1344745}"/>
              </a:ext>
            </a:extLst>
          </p:cNvPr>
          <p:cNvSpPr/>
          <p:nvPr/>
        </p:nvSpPr>
        <p:spPr>
          <a:xfrm>
            <a:off x="7032773" y="1315154"/>
            <a:ext cx="3676650" cy="4903693"/>
          </a:xfrm>
          <a:prstGeom prst="roundRect">
            <a:avLst>
              <a:gd name="adj" fmla="val 1900"/>
            </a:avLst>
          </a:prstGeom>
          <a:gradFill>
            <a:gsLst>
              <a:gs pos="0">
                <a:schemeClr val="tx2">
                  <a:lumMod val="50000"/>
                  <a:alpha val="60000"/>
                </a:schemeClr>
              </a:gs>
              <a:gs pos="40000">
                <a:schemeClr val="tx2">
                  <a:lumMod val="5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hlinkClick r:id="" action="ppaction://hlinkshowjump?jump=nextslide"/>
            <a:extLst>
              <a:ext uri="{FF2B5EF4-FFF2-40B4-BE49-F238E27FC236}">
                <a16:creationId xmlns:a16="http://schemas.microsoft.com/office/drawing/2014/main" id="{FBEF7732-09B2-445F-B8B1-01D036EECFF0}"/>
              </a:ext>
            </a:extLst>
          </p:cNvPr>
          <p:cNvSpPr/>
          <p:nvPr/>
        </p:nvSpPr>
        <p:spPr>
          <a:xfrm>
            <a:off x="4931495" y="7121841"/>
            <a:ext cx="2340000" cy="540000"/>
          </a:xfrm>
          <a:prstGeom prst="roundRect">
            <a:avLst>
              <a:gd name="adj" fmla="val 50000"/>
            </a:avLst>
          </a:prstGeom>
          <a:gradFill>
            <a:gsLst>
              <a:gs pos="0">
                <a:schemeClr val="accent1">
                  <a:lumMod val="75000"/>
                </a:schemeClr>
              </a:gs>
              <a:gs pos="100000">
                <a:schemeClr val="tx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Button</a:t>
            </a:r>
          </a:p>
        </p:txBody>
      </p:sp>
      <p:grpSp>
        <p:nvGrpSpPr>
          <p:cNvPr id="20" name="Group 19">
            <a:extLst>
              <a:ext uri="{FF2B5EF4-FFF2-40B4-BE49-F238E27FC236}">
                <a16:creationId xmlns:a16="http://schemas.microsoft.com/office/drawing/2014/main" id="{39F8231C-04C4-4786-9029-50F39E0DA6D5}"/>
              </a:ext>
            </a:extLst>
          </p:cNvPr>
          <p:cNvGrpSpPr/>
          <p:nvPr/>
        </p:nvGrpSpPr>
        <p:grpSpPr>
          <a:xfrm>
            <a:off x="4956920" y="7802607"/>
            <a:ext cx="2271712" cy="571738"/>
            <a:chOff x="4629150" y="2430885"/>
            <a:chExt cx="2271712" cy="571738"/>
          </a:xfrm>
        </p:grpSpPr>
        <p:sp>
          <p:nvSpPr>
            <p:cNvPr id="21" name="TextBox 20">
              <a:extLst>
                <a:ext uri="{FF2B5EF4-FFF2-40B4-BE49-F238E27FC236}">
                  <a16:creationId xmlns:a16="http://schemas.microsoft.com/office/drawing/2014/main" id="{312C3598-5D29-4602-8D9C-5CDC90DD1094}"/>
                </a:ext>
              </a:extLst>
            </p:cNvPr>
            <p:cNvSpPr txBox="1"/>
            <p:nvPr/>
          </p:nvSpPr>
          <p:spPr>
            <a:xfrm>
              <a:off x="4629150" y="2430885"/>
              <a:ext cx="2228850" cy="246221"/>
            </a:xfrm>
            <a:prstGeom prst="rect">
              <a:avLst/>
            </a:prstGeom>
            <a:noFill/>
          </p:spPr>
          <p:txBody>
            <a:bodyPr wrap="square" rtlCol="0">
              <a:spAutoFit/>
            </a:bodyPr>
            <a:lstStyle/>
            <a:p>
              <a:r>
                <a:rPr lang="en-GB" sz="1000">
                  <a:latin typeface="Work Sans Medium" pitchFamily="2" charset="0"/>
                </a:rPr>
                <a:t>Field Label</a:t>
              </a:r>
            </a:p>
          </p:txBody>
        </p:sp>
        <p:sp>
          <p:nvSpPr>
            <p:cNvPr id="22" name="TextBox 21">
              <a:extLst>
                <a:ext uri="{FF2B5EF4-FFF2-40B4-BE49-F238E27FC236}">
                  <a16:creationId xmlns:a16="http://schemas.microsoft.com/office/drawing/2014/main" id="{6911A757-E836-4166-9377-9415E4A19D39}"/>
                </a:ext>
              </a:extLst>
            </p:cNvPr>
            <p:cNvSpPr txBox="1"/>
            <p:nvPr/>
          </p:nvSpPr>
          <p:spPr>
            <a:xfrm>
              <a:off x="4672012" y="2696156"/>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Field text</a:t>
              </a:r>
            </a:p>
          </p:txBody>
        </p:sp>
      </p:grpSp>
      <p:grpSp>
        <p:nvGrpSpPr>
          <p:cNvPr id="23" name="Group 22">
            <a:extLst>
              <a:ext uri="{FF2B5EF4-FFF2-40B4-BE49-F238E27FC236}">
                <a16:creationId xmlns:a16="http://schemas.microsoft.com/office/drawing/2014/main" id="{FC8581DE-00B4-4F68-8120-8E8932B7E335}"/>
              </a:ext>
            </a:extLst>
          </p:cNvPr>
          <p:cNvGrpSpPr/>
          <p:nvPr/>
        </p:nvGrpSpPr>
        <p:grpSpPr>
          <a:xfrm>
            <a:off x="4956920" y="8631026"/>
            <a:ext cx="2271712" cy="571738"/>
            <a:chOff x="4956920" y="3161012"/>
            <a:chExt cx="2271712" cy="571738"/>
          </a:xfrm>
        </p:grpSpPr>
        <p:sp>
          <p:nvSpPr>
            <p:cNvPr id="24" name="TextBox 23">
              <a:extLst>
                <a:ext uri="{FF2B5EF4-FFF2-40B4-BE49-F238E27FC236}">
                  <a16:creationId xmlns:a16="http://schemas.microsoft.com/office/drawing/2014/main" id="{DCA7302C-BAB2-4058-B916-103BF9C919B7}"/>
                </a:ext>
              </a:extLst>
            </p:cNvPr>
            <p:cNvSpPr txBox="1"/>
            <p:nvPr/>
          </p:nvSpPr>
          <p:spPr>
            <a:xfrm>
              <a:off x="4956920" y="3161012"/>
              <a:ext cx="2228850" cy="246221"/>
            </a:xfrm>
            <a:prstGeom prst="rect">
              <a:avLst/>
            </a:prstGeom>
            <a:noFill/>
          </p:spPr>
          <p:txBody>
            <a:bodyPr wrap="square" rtlCol="0">
              <a:spAutoFit/>
            </a:bodyPr>
            <a:lstStyle/>
            <a:p>
              <a:r>
                <a:rPr lang="en-GB" sz="1000">
                  <a:latin typeface="Work Sans Medium" pitchFamily="2" charset="0"/>
                </a:rPr>
                <a:t>Dropdown label</a:t>
              </a:r>
            </a:p>
          </p:txBody>
        </p:sp>
        <p:sp>
          <p:nvSpPr>
            <p:cNvPr id="25" name="TextBox 24">
              <a:extLst>
                <a:ext uri="{FF2B5EF4-FFF2-40B4-BE49-F238E27FC236}">
                  <a16:creationId xmlns:a16="http://schemas.microsoft.com/office/drawing/2014/main" id="{623F2905-901B-4131-AA86-0C096881F24E}"/>
                </a:ext>
              </a:extLst>
            </p:cNvPr>
            <p:cNvSpPr txBox="1"/>
            <p:nvPr/>
          </p:nvSpPr>
          <p:spPr>
            <a:xfrm>
              <a:off x="4999782" y="3426283"/>
              <a:ext cx="2228850" cy="306467"/>
            </a:xfrm>
            <a:prstGeom prst="roundRect">
              <a:avLst/>
            </a:prstGeom>
            <a:solidFill>
              <a:schemeClr val="bg1"/>
            </a:solidFill>
            <a:ln>
              <a:solidFill>
                <a:schemeClr val="tx2"/>
              </a:solidFill>
            </a:ln>
          </p:spPr>
          <p:txBody>
            <a:bodyPr wrap="square" rtlCol="0">
              <a:spAutoFit/>
            </a:bodyPr>
            <a:lstStyle/>
            <a:p>
              <a:r>
                <a:rPr lang="en-GB" sz="1200">
                  <a:solidFill>
                    <a:schemeClr val="tx2"/>
                  </a:solidFill>
                  <a:latin typeface="Work Sans" pitchFamily="2" charset="0"/>
                </a:rPr>
                <a:t>Dropdown option</a:t>
              </a:r>
            </a:p>
          </p:txBody>
        </p:sp>
        <p:sp>
          <p:nvSpPr>
            <p:cNvPr id="26" name="Isosceles Triangle 25">
              <a:extLst>
                <a:ext uri="{FF2B5EF4-FFF2-40B4-BE49-F238E27FC236}">
                  <a16:creationId xmlns:a16="http://schemas.microsoft.com/office/drawing/2014/main" id="{32B4FB05-ED03-4A03-8FC0-BD894CCF8803}"/>
                </a:ext>
              </a:extLst>
            </p:cNvPr>
            <p:cNvSpPr/>
            <p:nvPr/>
          </p:nvSpPr>
          <p:spPr>
            <a:xfrm rot="10800000">
              <a:off x="7034213" y="3548703"/>
              <a:ext cx="95250" cy="75594"/>
            </a:xfrm>
            <a:prstGeom prst="triangle">
              <a:avLst/>
            </a:prstGeom>
            <a:solidFill>
              <a:schemeClr val="tx2"/>
            </a:solidFill>
            <a:ln w="19050">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Rectangle: Rounded Corners 26">
            <a:hlinkClick r:id="" action="ppaction://hlinkshowjump?jump=nextslide"/>
            <a:extLst>
              <a:ext uri="{FF2B5EF4-FFF2-40B4-BE49-F238E27FC236}">
                <a16:creationId xmlns:a16="http://schemas.microsoft.com/office/drawing/2014/main" id="{A0B24E48-AEBF-4CAF-8362-76F88B0AADA7}"/>
              </a:ext>
            </a:extLst>
          </p:cNvPr>
          <p:cNvSpPr/>
          <p:nvPr/>
        </p:nvSpPr>
        <p:spPr>
          <a:xfrm>
            <a:off x="7405431" y="7121841"/>
            <a:ext cx="2340000" cy="540000"/>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Work Sans Light" pitchFamily="2" charset="0"/>
              </a:rPr>
              <a:t>Button</a:t>
            </a:r>
          </a:p>
        </p:txBody>
      </p:sp>
      <p:grpSp>
        <p:nvGrpSpPr>
          <p:cNvPr id="34" name="Group 33">
            <a:extLst>
              <a:ext uri="{FF2B5EF4-FFF2-40B4-BE49-F238E27FC236}">
                <a16:creationId xmlns:a16="http://schemas.microsoft.com/office/drawing/2014/main" id="{6ADE65DD-FBEE-4835-9943-98B2436CEDEC}"/>
              </a:ext>
            </a:extLst>
          </p:cNvPr>
          <p:cNvGrpSpPr/>
          <p:nvPr/>
        </p:nvGrpSpPr>
        <p:grpSpPr>
          <a:xfrm>
            <a:off x="7923942" y="5948699"/>
            <a:ext cx="540000" cy="540000"/>
            <a:chOff x="5090913" y="5629387"/>
            <a:chExt cx="540000" cy="540000"/>
          </a:xfrm>
        </p:grpSpPr>
        <p:sp>
          <p:nvSpPr>
            <p:cNvPr id="28" name="Rectangle: Rounded Corners 27">
              <a:hlinkClick r:id="" action="ppaction://hlinkshowjump?jump=nextslide"/>
              <a:extLst>
                <a:ext uri="{FF2B5EF4-FFF2-40B4-BE49-F238E27FC236}">
                  <a16:creationId xmlns:a16="http://schemas.microsoft.com/office/drawing/2014/main" id="{568100BE-1F67-42FE-8B73-06287066BDEC}"/>
                </a:ext>
              </a:extLst>
            </p:cNvPr>
            <p:cNvSpPr/>
            <p:nvPr/>
          </p:nvSpPr>
          <p:spPr>
            <a:xfrm>
              <a:off x="5090913" y="5629387"/>
              <a:ext cx="540000" cy="540000"/>
            </a:xfrm>
            <a:prstGeom prst="roundRect">
              <a:avLst>
                <a:gd name="adj" fmla="val 50000"/>
              </a:avLst>
            </a:prstGeom>
            <a:gradFill>
              <a:gsLst>
                <a:gs pos="0">
                  <a:schemeClr val="accent1">
                    <a:lumMod val="75000"/>
                  </a:schemeClr>
                </a:gs>
                <a:gs pos="100000">
                  <a:schemeClr val="tx2">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Work Sans Light" pitchFamily="2" charset="0"/>
              </a:endParaRPr>
            </a:p>
          </p:txBody>
        </p:sp>
        <p:pic>
          <p:nvPicPr>
            <p:cNvPr id="11" name="Graphic 10">
              <a:extLst>
                <a:ext uri="{FF2B5EF4-FFF2-40B4-BE49-F238E27FC236}">
                  <a16:creationId xmlns:a16="http://schemas.microsoft.com/office/drawing/2014/main" id="{F9D918AA-C475-4F81-B6B7-A2E6FC4432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20317" y="5754588"/>
              <a:ext cx="289896" cy="289896"/>
            </a:xfrm>
            <a:prstGeom prst="rect">
              <a:avLst/>
            </a:prstGeom>
          </p:spPr>
        </p:pic>
      </p:grpSp>
      <p:grpSp>
        <p:nvGrpSpPr>
          <p:cNvPr id="33" name="Group 32">
            <a:extLst>
              <a:ext uri="{FF2B5EF4-FFF2-40B4-BE49-F238E27FC236}">
                <a16:creationId xmlns:a16="http://schemas.microsoft.com/office/drawing/2014/main" id="{5377B82B-9B7B-4E80-851E-2DE580D910C1}"/>
              </a:ext>
            </a:extLst>
          </p:cNvPr>
          <p:cNvGrpSpPr/>
          <p:nvPr/>
        </p:nvGrpSpPr>
        <p:grpSpPr>
          <a:xfrm>
            <a:off x="9278254" y="5948699"/>
            <a:ext cx="540000" cy="540000"/>
            <a:chOff x="6445225" y="5629387"/>
            <a:chExt cx="540000" cy="540000"/>
          </a:xfrm>
        </p:grpSpPr>
        <p:sp>
          <p:nvSpPr>
            <p:cNvPr id="29" name="Rectangle: Rounded Corners 28">
              <a:hlinkClick r:id="" action="ppaction://hlinkshowjump?jump=nextslide"/>
              <a:extLst>
                <a:ext uri="{FF2B5EF4-FFF2-40B4-BE49-F238E27FC236}">
                  <a16:creationId xmlns:a16="http://schemas.microsoft.com/office/drawing/2014/main" id="{88BD7D58-34A9-4970-BFD8-2226C464178C}"/>
                </a:ext>
              </a:extLst>
            </p:cNvPr>
            <p:cNvSpPr/>
            <p:nvPr/>
          </p:nvSpPr>
          <p:spPr>
            <a:xfrm>
              <a:off x="6445225" y="5629387"/>
              <a:ext cx="540000" cy="540000"/>
            </a:xfrm>
            <a:prstGeom prst="roundRect">
              <a:avLst>
                <a:gd name="adj" fmla="val 50000"/>
              </a:avLst>
            </a:prstGeom>
            <a:gradFill>
              <a:gsLst>
                <a:gs pos="0">
                  <a:srgbClr val="B52929"/>
                </a:gs>
                <a:gs pos="100000">
                  <a:srgbClr val="89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Work Sans Light" pitchFamily="2" charset="0"/>
              </a:endParaRPr>
            </a:p>
          </p:txBody>
        </p:sp>
        <p:sp>
          <p:nvSpPr>
            <p:cNvPr id="32" name="Graphic 30" descr="Close outline">
              <a:extLst>
                <a:ext uri="{FF2B5EF4-FFF2-40B4-BE49-F238E27FC236}">
                  <a16:creationId xmlns:a16="http://schemas.microsoft.com/office/drawing/2014/main" id="{B94016A1-F458-4E1E-8A9E-BC0189D92BCE}"/>
                </a:ext>
              </a:extLst>
            </p:cNvPr>
            <p:cNvSpPr/>
            <p:nvPr/>
          </p:nvSpPr>
          <p:spPr>
            <a:xfrm>
              <a:off x="6616225" y="5800387"/>
              <a:ext cx="198000" cy="198000"/>
            </a:xfrm>
            <a:custGeom>
              <a:avLst/>
              <a:gdLst>
                <a:gd name="connsiteX0" fmla="*/ 4770 w 217296"/>
                <a:gd name="connsiteY0" fmla="*/ 217297 h 220670"/>
                <a:gd name="connsiteX1" fmla="*/ 106962 w 217296"/>
                <a:gd name="connsiteY1" fmla="*/ 115105 h 220670"/>
                <a:gd name="connsiteX2" fmla="*/ 212527 w 217296"/>
                <a:gd name="connsiteY2" fmla="*/ 220670 h 220670"/>
                <a:gd name="connsiteX3" fmla="*/ 217297 w 217296"/>
                <a:gd name="connsiteY3" fmla="*/ 215900 h 220670"/>
                <a:gd name="connsiteX4" fmla="*/ 111732 w 217296"/>
                <a:gd name="connsiteY4" fmla="*/ 110335 h 220670"/>
                <a:gd name="connsiteX5" fmla="*/ 217297 w 217296"/>
                <a:gd name="connsiteY5" fmla="*/ 4770 h 220670"/>
                <a:gd name="connsiteX6" fmla="*/ 212527 w 217296"/>
                <a:gd name="connsiteY6" fmla="*/ 0 h 220670"/>
                <a:gd name="connsiteX7" fmla="*/ 106962 w 217296"/>
                <a:gd name="connsiteY7" fmla="*/ 105565 h 220670"/>
                <a:gd name="connsiteX8" fmla="*/ 4770 w 217296"/>
                <a:gd name="connsiteY8" fmla="*/ 3373 h 220670"/>
                <a:gd name="connsiteX9" fmla="*/ 0 w 217296"/>
                <a:gd name="connsiteY9" fmla="*/ 8143 h 220670"/>
                <a:gd name="connsiteX10" fmla="*/ 102192 w 217296"/>
                <a:gd name="connsiteY10" fmla="*/ 110335 h 220670"/>
                <a:gd name="connsiteX11" fmla="*/ 0 w 217296"/>
                <a:gd name="connsiteY11" fmla="*/ 212527 h 220670"/>
                <a:gd name="connsiteX12" fmla="*/ 4770 w 217296"/>
                <a:gd name="connsiteY12" fmla="*/ 217297 h 22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296" h="220670">
                  <a:moveTo>
                    <a:pt x="4770" y="217297"/>
                  </a:moveTo>
                  <a:lnTo>
                    <a:pt x="106962" y="115105"/>
                  </a:lnTo>
                  <a:lnTo>
                    <a:pt x="212527" y="220670"/>
                  </a:lnTo>
                  <a:lnTo>
                    <a:pt x="217297" y="215900"/>
                  </a:lnTo>
                  <a:lnTo>
                    <a:pt x="111732" y="110335"/>
                  </a:lnTo>
                  <a:lnTo>
                    <a:pt x="217297" y="4770"/>
                  </a:lnTo>
                  <a:lnTo>
                    <a:pt x="212527" y="0"/>
                  </a:lnTo>
                  <a:lnTo>
                    <a:pt x="106962" y="105565"/>
                  </a:lnTo>
                  <a:lnTo>
                    <a:pt x="4770" y="3373"/>
                  </a:lnTo>
                  <a:lnTo>
                    <a:pt x="0" y="8143"/>
                  </a:lnTo>
                  <a:lnTo>
                    <a:pt x="102192" y="110335"/>
                  </a:lnTo>
                  <a:lnTo>
                    <a:pt x="0" y="212527"/>
                  </a:lnTo>
                  <a:lnTo>
                    <a:pt x="4770" y="217297"/>
                  </a:lnTo>
                  <a:close/>
                </a:path>
              </a:pathLst>
            </a:custGeom>
            <a:solidFill>
              <a:schemeClr val="bg1"/>
            </a:solidFill>
            <a:ln w="38100" cap="rnd">
              <a:solidFill>
                <a:schemeClr val="bg1"/>
              </a:solidFill>
              <a:prstDash val="solid"/>
              <a:round/>
            </a:ln>
          </p:spPr>
          <p:txBody>
            <a:bodyPr rtlCol="0" anchor="ctr"/>
            <a:lstStyle/>
            <a:p>
              <a:endParaRPr lang="en-GB"/>
            </a:p>
          </p:txBody>
        </p:sp>
      </p:grpSp>
      <p:sp>
        <p:nvSpPr>
          <p:cNvPr id="42" name="TextBox 41">
            <a:extLst>
              <a:ext uri="{FF2B5EF4-FFF2-40B4-BE49-F238E27FC236}">
                <a16:creationId xmlns:a16="http://schemas.microsoft.com/office/drawing/2014/main" id="{8116858D-21C2-470E-BED2-18A2BEA0FD09}"/>
              </a:ext>
            </a:extLst>
          </p:cNvPr>
          <p:cNvSpPr txBox="1"/>
          <p:nvPr/>
        </p:nvSpPr>
        <p:spPr>
          <a:xfrm>
            <a:off x="7071309" y="4952856"/>
            <a:ext cx="2543865" cy="461665"/>
          </a:xfrm>
          <a:prstGeom prst="rect">
            <a:avLst/>
          </a:prstGeom>
          <a:noFill/>
        </p:spPr>
        <p:txBody>
          <a:bodyPr wrap="square" lIns="91440" tIns="45720" rIns="91440" bIns="45720" rtlCol="0" anchor="t">
            <a:spAutoFit/>
          </a:bodyPr>
          <a:lstStyle/>
          <a:p>
            <a:r>
              <a:rPr lang="en-GB" sz="2400">
                <a:solidFill>
                  <a:schemeClr val="bg1"/>
                </a:solidFill>
                <a:latin typeface="Work Sans Medium"/>
              </a:rPr>
              <a:t>Boyd Orr Gang</a:t>
            </a:r>
          </a:p>
        </p:txBody>
      </p:sp>
      <p:sp>
        <p:nvSpPr>
          <p:cNvPr id="47" name="TextBox 46">
            <a:extLst>
              <a:ext uri="{FF2B5EF4-FFF2-40B4-BE49-F238E27FC236}">
                <a16:creationId xmlns:a16="http://schemas.microsoft.com/office/drawing/2014/main" id="{F74421BF-F6F9-4062-8AB2-2A8DBF2721BA}"/>
              </a:ext>
            </a:extLst>
          </p:cNvPr>
          <p:cNvSpPr txBox="1"/>
          <p:nvPr/>
        </p:nvSpPr>
        <p:spPr>
          <a:xfrm>
            <a:off x="7071309" y="5357350"/>
            <a:ext cx="2543865" cy="276999"/>
          </a:xfrm>
          <a:prstGeom prst="rect">
            <a:avLst/>
          </a:prstGeom>
          <a:noFill/>
        </p:spPr>
        <p:txBody>
          <a:bodyPr wrap="square" lIns="91440" tIns="45720" rIns="91440" bIns="45720" rtlCol="0" anchor="t">
            <a:spAutoFit/>
          </a:bodyPr>
          <a:lstStyle/>
          <a:p>
            <a:r>
              <a:rPr lang="en-GB" sz="1200">
                <a:solidFill>
                  <a:schemeClr val="bg1"/>
                </a:solidFill>
                <a:latin typeface="Work Sans Light"/>
              </a:rPr>
              <a:t>Flat of 5 on Byres Road</a:t>
            </a:r>
          </a:p>
        </p:txBody>
      </p:sp>
      <p:grpSp>
        <p:nvGrpSpPr>
          <p:cNvPr id="50" name="Group 49">
            <a:extLst>
              <a:ext uri="{FF2B5EF4-FFF2-40B4-BE49-F238E27FC236}">
                <a16:creationId xmlns:a16="http://schemas.microsoft.com/office/drawing/2014/main" id="{87FC9BBE-AA28-404B-B906-BCF14C706547}"/>
              </a:ext>
            </a:extLst>
          </p:cNvPr>
          <p:cNvGrpSpPr/>
          <p:nvPr/>
        </p:nvGrpSpPr>
        <p:grpSpPr>
          <a:xfrm>
            <a:off x="11284735" y="128053"/>
            <a:ext cx="455265" cy="455265"/>
            <a:chOff x="4329510" y="12650"/>
            <a:chExt cx="540000" cy="540000"/>
          </a:xfrm>
        </p:grpSpPr>
        <p:sp>
          <p:nvSpPr>
            <p:cNvPr id="48" name="Rectangle: Rounded Corners 47">
              <a:hlinkClick r:id="" action="ppaction://hlinkshowjump?jump=nextslide"/>
              <a:extLst>
                <a:ext uri="{FF2B5EF4-FFF2-40B4-BE49-F238E27FC236}">
                  <a16:creationId xmlns:a16="http://schemas.microsoft.com/office/drawing/2014/main" id="{A54CC3C9-7462-4B37-843A-335F2D047EB7}"/>
                </a:ext>
              </a:extLst>
            </p:cNvPr>
            <p:cNvSpPr/>
            <p:nvPr/>
          </p:nvSpPr>
          <p:spPr>
            <a:xfrm>
              <a:off x="4329510" y="12650"/>
              <a:ext cx="540000" cy="540000"/>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Work Sans Light" pitchFamily="2" charset="0"/>
              </a:endParaRPr>
            </a:p>
          </p:txBody>
        </p:sp>
        <p:pic>
          <p:nvPicPr>
            <p:cNvPr id="49" name="Graphic 48" descr="User with solid fill">
              <a:extLst>
                <a:ext uri="{FF2B5EF4-FFF2-40B4-BE49-F238E27FC236}">
                  <a16:creationId xmlns:a16="http://schemas.microsoft.com/office/drawing/2014/main" id="{919CB2E1-42C8-43C4-9B55-787BE8379E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458914" y="137851"/>
              <a:ext cx="289896" cy="289896"/>
            </a:xfrm>
            <a:prstGeom prst="rect">
              <a:avLst/>
            </a:prstGeom>
          </p:spPr>
        </p:pic>
      </p:grpSp>
      <p:grpSp>
        <p:nvGrpSpPr>
          <p:cNvPr id="52" name="Group 51">
            <a:extLst>
              <a:ext uri="{FF2B5EF4-FFF2-40B4-BE49-F238E27FC236}">
                <a16:creationId xmlns:a16="http://schemas.microsoft.com/office/drawing/2014/main" id="{02945636-C7E0-4325-B612-690540BC37D9}"/>
              </a:ext>
            </a:extLst>
          </p:cNvPr>
          <p:cNvGrpSpPr/>
          <p:nvPr/>
        </p:nvGrpSpPr>
        <p:grpSpPr>
          <a:xfrm>
            <a:off x="-874702" y="104090"/>
            <a:ext cx="540000" cy="540000"/>
            <a:chOff x="4329510" y="12650"/>
            <a:chExt cx="540000" cy="540000"/>
          </a:xfrm>
        </p:grpSpPr>
        <p:sp>
          <p:nvSpPr>
            <p:cNvPr id="53" name="Rectangle: Rounded Corners 52">
              <a:hlinkClick r:id="" action="ppaction://hlinkshowjump?jump=nextslide"/>
              <a:extLst>
                <a:ext uri="{FF2B5EF4-FFF2-40B4-BE49-F238E27FC236}">
                  <a16:creationId xmlns:a16="http://schemas.microsoft.com/office/drawing/2014/main" id="{AA625A62-0224-4218-8CE3-0533A97704F2}"/>
                </a:ext>
              </a:extLst>
            </p:cNvPr>
            <p:cNvSpPr/>
            <p:nvPr/>
          </p:nvSpPr>
          <p:spPr>
            <a:xfrm>
              <a:off x="4329510" y="12650"/>
              <a:ext cx="540000" cy="540000"/>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Work Sans Light" pitchFamily="2" charset="0"/>
              </a:endParaRPr>
            </a:p>
          </p:txBody>
        </p:sp>
        <p:pic>
          <p:nvPicPr>
            <p:cNvPr id="54" name="Graphic 53" descr="Chat with solid fill">
              <a:extLst>
                <a:ext uri="{FF2B5EF4-FFF2-40B4-BE49-F238E27FC236}">
                  <a16:creationId xmlns:a16="http://schemas.microsoft.com/office/drawing/2014/main" id="{C5BBCEE1-C8EF-4DF0-BF36-6D7F83ACE8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423713" y="114555"/>
              <a:ext cx="360298" cy="360298"/>
            </a:xfrm>
            <a:prstGeom prst="rect">
              <a:avLst/>
            </a:prstGeom>
          </p:spPr>
        </p:pic>
      </p:grpSp>
      <p:sp>
        <p:nvSpPr>
          <p:cNvPr id="55" name="Callout: Bent Line 54">
            <a:extLst>
              <a:ext uri="{FF2B5EF4-FFF2-40B4-BE49-F238E27FC236}">
                <a16:creationId xmlns:a16="http://schemas.microsoft.com/office/drawing/2014/main" id="{783FD170-DA6D-4127-80CC-ECABB84B32A7}"/>
              </a:ext>
            </a:extLst>
          </p:cNvPr>
          <p:cNvSpPr/>
          <p:nvPr/>
        </p:nvSpPr>
        <p:spPr>
          <a:xfrm>
            <a:off x="7945053" y="214809"/>
            <a:ext cx="1994569" cy="714375"/>
          </a:xfrm>
          <a:prstGeom prst="borderCallout2">
            <a:avLst>
              <a:gd name="adj1" fmla="val 12269"/>
              <a:gd name="adj2" fmla="val 99274"/>
              <a:gd name="adj3" fmla="val 12269"/>
              <a:gd name="adj4" fmla="val 130258"/>
              <a:gd name="adj5" fmla="val 29087"/>
              <a:gd name="adj6" fmla="val 16761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a:latin typeface="Work Sans Medium" pitchFamily="2" charset="0"/>
              </a:rPr>
              <a:t>Opens profile page</a:t>
            </a:r>
          </a:p>
        </p:txBody>
      </p:sp>
      <p:sp>
        <p:nvSpPr>
          <p:cNvPr id="57" name="Callout: Bent Line 56">
            <a:extLst>
              <a:ext uri="{FF2B5EF4-FFF2-40B4-BE49-F238E27FC236}">
                <a16:creationId xmlns:a16="http://schemas.microsoft.com/office/drawing/2014/main" id="{0BCD44FE-6DBA-4208-85D6-B9EFCEAC5FC2}"/>
              </a:ext>
            </a:extLst>
          </p:cNvPr>
          <p:cNvSpPr/>
          <p:nvPr/>
        </p:nvSpPr>
        <p:spPr>
          <a:xfrm>
            <a:off x="-4925996" y="1476375"/>
            <a:ext cx="1994569" cy="714375"/>
          </a:xfrm>
          <a:prstGeom prst="borderCallout2">
            <a:avLst>
              <a:gd name="adj1" fmla="val 12269"/>
              <a:gd name="adj2" fmla="val 99274"/>
              <a:gd name="adj3" fmla="val 12269"/>
              <a:gd name="adj4" fmla="val 118320"/>
              <a:gd name="adj5" fmla="val -143547"/>
              <a:gd name="adj6" fmla="val 208582"/>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a:latin typeface="Work Sans Medium" pitchFamily="2" charset="0"/>
              </a:rPr>
              <a:t>Opens matches page</a:t>
            </a:r>
          </a:p>
        </p:txBody>
      </p:sp>
      <p:sp>
        <p:nvSpPr>
          <p:cNvPr id="58" name="Callout: Bent Line 57">
            <a:extLst>
              <a:ext uri="{FF2B5EF4-FFF2-40B4-BE49-F238E27FC236}">
                <a16:creationId xmlns:a16="http://schemas.microsoft.com/office/drawing/2014/main" id="{754ECEE9-D60E-4A17-BBAD-B49766D4069F}"/>
              </a:ext>
            </a:extLst>
          </p:cNvPr>
          <p:cNvSpPr/>
          <p:nvPr/>
        </p:nvSpPr>
        <p:spPr>
          <a:xfrm>
            <a:off x="3664702" y="4712522"/>
            <a:ext cx="1994569" cy="714375"/>
          </a:xfrm>
          <a:prstGeom prst="borderCallout2">
            <a:avLst>
              <a:gd name="adj1" fmla="val 12269"/>
              <a:gd name="adj2" fmla="val 99274"/>
              <a:gd name="adj3" fmla="val 12269"/>
              <a:gd name="adj4" fmla="val 119911"/>
              <a:gd name="adj5" fmla="val 184453"/>
              <a:gd name="adj6" fmla="val 285626"/>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a:latin typeface="Work Sans Medium" pitchFamily="2" charset="0"/>
              </a:rPr>
              <a:t>Dislikes the current profile</a:t>
            </a:r>
          </a:p>
        </p:txBody>
      </p:sp>
      <p:sp>
        <p:nvSpPr>
          <p:cNvPr id="59" name="Callout: Bent Line 58">
            <a:extLst>
              <a:ext uri="{FF2B5EF4-FFF2-40B4-BE49-F238E27FC236}">
                <a16:creationId xmlns:a16="http://schemas.microsoft.com/office/drawing/2014/main" id="{FC914CBB-6290-4163-A2F8-1570168D87F7}"/>
              </a:ext>
            </a:extLst>
          </p:cNvPr>
          <p:cNvSpPr/>
          <p:nvPr/>
        </p:nvSpPr>
        <p:spPr>
          <a:xfrm>
            <a:off x="3664702" y="5507860"/>
            <a:ext cx="1994569" cy="714375"/>
          </a:xfrm>
          <a:prstGeom prst="borderCallout2">
            <a:avLst>
              <a:gd name="adj1" fmla="val 12269"/>
              <a:gd name="adj2" fmla="val 99274"/>
              <a:gd name="adj3" fmla="val 12269"/>
              <a:gd name="adj4" fmla="val 123414"/>
              <a:gd name="adj5" fmla="val 96453"/>
              <a:gd name="adj6" fmla="val 21383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a:latin typeface="Work Sans Medium" pitchFamily="2" charset="0"/>
              </a:rPr>
              <a:t>Likes the current profile</a:t>
            </a:r>
          </a:p>
        </p:txBody>
      </p:sp>
      <p:pic>
        <p:nvPicPr>
          <p:cNvPr id="43" name="Picture 2" descr="Group of students working in library">
            <a:extLst>
              <a:ext uri="{FF2B5EF4-FFF2-40B4-BE49-F238E27FC236}">
                <a16:creationId xmlns:a16="http://schemas.microsoft.com/office/drawing/2014/main" id="{31DB4512-DF4A-46BE-A8F4-95D460143E0B}"/>
              </a:ext>
            </a:extLst>
          </p:cNvPr>
          <p:cNvPicPr>
            <a:picLocks noChangeAspect="1" noChangeArrowheads="1"/>
          </p:cNvPicPr>
          <p:nvPr/>
        </p:nvPicPr>
        <p:blipFill rotWithShape="1">
          <a:blip r:embed="rId13"/>
          <a:srcRect l="16669" r="16669"/>
          <a:stretch/>
        </p:blipFill>
        <p:spPr bwMode="auto">
          <a:xfrm>
            <a:off x="760970" y="2160956"/>
            <a:ext cx="1080176" cy="1080000"/>
          </a:xfrm>
          <a:prstGeom prst="roundRect">
            <a:avLst>
              <a:gd name="adj" fmla="val 50000"/>
            </a:avLst>
          </a:prstGeom>
          <a:solidFill>
            <a:srgbClr val="FFFFFF">
              <a:shade val="85000"/>
            </a:srgbClr>
          </a:solidFill>
          <a:ln>
            <a:noFill/>
          </a:ln>
          <a:effectLst>
            <a:outerShdw blurRad="190500" dir="5400000" algn="ctr" rotWithShape="0">
              <a:srgbClr val="000000">
                <a:alpha val="23000"/>
              </a:srgbClr>
            </a:outerShdw>
          </a:effectLst>
        </p:spPr>
      </p:pic>
      <p:sp>
        <p:nvSpPr>
          <p:cNvPr id="45" name="TextBox 44">
            <a:extLst>
              <a:ext uri="{FF2B5EF4-FFF2-40B4-BE49-F238E27FC236}">
                <a16:creationId xmlns:a16="http://schemas.microsoft.com/office/drawing/2014/main" id="{B4C299E8-E47D-49E3-A83F-BFAE2793E353}"/>
              </a:ext>
            </a:extLst>
          </p:cNvPr>
          <p:cNvSpPr txBox="1"/>
          <p:nvPr/>
        </p:nvSpPr>
        <p:spPr>
          <a:xfrm>
            <a:off x="1878396" y="2338808"/>
            <a:ext cx="2916927" cy="461665"/>
          </a:xfrm>
          <a:prstGeom prst="rect">
            <a:avLst/>
          </a:prstGeom>
          <a:noFill/>
        </p:spPr>
        <p:txBody>
          <a:bodyPr wrap="square" lIns="91440" tIns="45720" rIns="91440" bIns="45720" rtlCol="0" anchor="t">
            <a:spAutoFit/>
          </a:bodyPr>
          <a:lstStyle/>
          <a:p>
            <a:r>
              <a:rPr lang="en-GB" sz="2400">
                <a:solidFill>
                  <a:schemeClr val="bg1"/>
                </a:solidFill>
                <a:latin typeface="Work Sans Medium"/>
              </a:rPr>
              <a:t>Knowles' </a:t>
            </a:r>
            <a:r>
              <a:rPr lang="en-GB" sz="2400" err="1">
                <a:solidFill>
                  <a:schemeClr val="bg1"/>
                </a:solidFill>
                <a:latin typeface="Work Sans Medium"/>
              </a:rPr>
              <a:t>Knook</a:t>
            </a:r>
          </a:p>
        </p:txBody>
      </p:sp>
      <p:sp>
        <p:nvSpPr>
          <p:cNvPr id="46" name="TextBox 45">
            <a:extLst>
              <a:ext uri="{FF2B5EF4-FFF2-40B4-BE49-F238E27FC236}">
                <a16:creationId xmlns:a16="http://schemas.microsoft.com/office/drawing/2014/main" id="{C81C15AE-21FE-4A5D-B3C4-5870C17876AC}"/>
              </a:ext>
            </a:extLst>
          </p:cNvPr>
          <p:cNvSpPr txBox="1"/>
          <p:nvPr/>
        </p:nvSpPr>
        <p:spPr>
          <a:xfrm>
            <a:off x="1878396" y="2743302"/>
            <a:ext cx="2543865" cy="276999"/>
          </a:xfrm>
          <a:prstGeom prst="rect">
            <a:avLst/>
          </a:prstGeom>
          <a:noFill/>
        </p:spPr>
        <p:txBody>
          <a:bodyPr wrap="square" lIns="91440" tIns="45720" rIns="91440" bIns="45720" rtlCol="0" anchor="t">
            <a:spAutoFit/>
          </a:bodyPr>
          <a:lstStyle/>
          <a:p>
            <a:r>
              <a:rPr lang="en-GB" sz="1200">
                <a:solidFill>
                  <a:schemeClr val="bg1"/>
                </a:solidFill>
                <a:latin typeface="Work Sans Light"/>
              </a:rPr>
              <a:t>Flat of 4 on </a:t>
            </a:r>
            <a:r>
              <a:rPr lang="en-GB" sz="1200" err="1">
                <a:solidFill>
                  <a:schemeClr val="bg1"/>
                </a:solidFill>
                <a:latin typeface="Work Sans Light"/>
              </a:rPr>
              <a:t>Dumbartum</a:t>
            </a:r>
            <a:r>
              <a:rPr lang="en-GB" sz="1200">
                <a:solidFill>
                  <a:schemeClr val="bg1"/>
                </a:solidFill>
                <a:latin typeface="Work Sans Light"/>
              </a:rPr>
              <a:t> Road</a:t>
            </a:r>
          </a:p>
        </p:txBody>
      </p:sp>
      <p:pic>
        <p:nvPicPr>
          <p:cNvPr id="56" name="Picture 2" descr="Bright modern kitchen">
            <a:extLst>
              <a:ext uri="{FF2B5EF4-FFF2-40B4-BE49-F238E27FC236}">
                <a16:creationId xmlns:a16="http://schemas.microsoft.com/office/drawing/2014/main" id="{C87E8F05-BC9B-4514-A2DE-3598C1C0D3F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3585" t="29954" r="33851" b="6196"/>
          <a:stretch/>
        </p:blipFill>
        <p:spPr bwMode="auto">
          <a:xfrm>
            <a:off x="760970" y="3351182"/>
            <a:ext cx="1080176" cy="1080000"/>
          </a:xfrm>
          <a:prstGeom prst="roundRect">
            <a:avLst>
              <a:gd name="adj" fmla="val 50000"/>
            </a:avLst>
          </a:prstGeom>
          <a:solidFill>
            <a:srgbClr val="FFFFFF">
              <a:shade val="85000"/>
            </a:srgbClr>
          </a:solidFill>
          <a:ln>
            <a:noFill/>
          </a:ln>
          <a:effectLst>
            <a:outerShdw blurRad="190500" dir="5400000" algn="ctr" rotWithShape="0">
              <a:srgbClr val="000000">
                <a:alpha val="23000"/>
              </a:srgbClr>
            </a:outerShdw>
          </a:effectLst>
        </p:spPr>
      </p:pic>
      <p:sp>
        <p:nvSpPr>
          <p:cNvPr id="60" name="TextBox 59">
            <a:extLst>
              <a:ext uri="{FF2B5EF4-FFF2-40B4-BE49-F238E27FC236}">
                <a16:creationId xmlns:a16="http://schemas.microsoft.com/office/drawing/2014/main" id="{3D38CE0D-3C82-442D-BA81-3AD91EBC7B05}"/>
              </a:ext>
            </a:extLst>
          </p:cNvPr>
          <p:cNvSpPr txBox="1"/>
          <p:nvPr/>
        </p:nvSpPr>
        <p:spPr>
          <a:xfrm>
            <a:off x="1878396" y="3529034"/>
            <a:ext cx="2581115" cy="400110"/>
          </a:xfrm>
          <a:prstGeom prst="rect">
            <a:avLst/>
          </a:prstGeom>
          <a:noFill/>
        </p:spPr>
        <p:txBody>
          <a:bodyPr wrap="square" lIns="91440" tIns="45720" rIns="91440" bIns="45720" rtlCol="0" anchor="t">
            <a:spAutoFit/>
          </a:bodyPr>
          <a:lstStyle/>
          <a:p>
            <a:r>
              <a:rPr lang="en-GB" sz="2000" err="1">
                <a:solidFill>
                  <a:schemeClr val="bg1"/>
                </a:solidFill>
                <a:latin typeface="Work Sans Medium"/>
              </a:rPr>
              <a:t>Southpark</a:t>
            </a:r>
            <a:r>
              <a:rPr lang="en-GB" sz="2000">
                <a:solidFill>
                  <a:schemeClr val="bg1"/>
                </a:solidFill>
                <a:latin typeface="Work Sans Medium"/>
              </a:rPr>
              <a:t> House</a:t>
            </a:r>
          </a:p>
        </p:txBody>
      </p:sp>
      <p:sp>
        <p:nvSpPr>
          <p:cNvPr id="61" name="TextBox 60">
            <a:extLst>
              <a:ext uri="{FF2B5EF4-FFF2-40B4-BE49-F238E27FC236}">
                <a16:creationId xmlns:a16="http://schemas.microsoft.com/office/drawing/2014/main" id="{D1F48828-34D7-4E52-B833-69C7FC8BB5F0}"/>
              </a:ext>
            </a:extLst>
          </p:cNvPr>
          <p:cNvSpPr txBox="1"/>
          <p:nvPr/>
        </p:nvSpPr>
        <p:spPr>
          <a:xfrm>
            <a:off x="1878396" y="3933528"/>
            <a:ext cx="2543865" cy="276999"/>
          </a:xfrm>
          <a:prstGeom prst="rect">
            <a:avLst/>
          </a:prstGeom>
          <a:noFill/>
        </p:spPr>
        <p:txBody>
          <a:bodyPr wrap="square" lIns="91440" tIns="45720" rIns="91440" bIns="45720" rtlCol="0" anchor="t">
            <a:spAutoFit/>
          </a:bodyPr>
          <a:lstStyle/>
          <a:p>
            <a:r>
              <a:rPr lang="en-GB" sz="1200">
                <a:solidFill>
                  <a:schemeClr val="bg1"/>
                </a:solidFill>
                <a:latin typeface="Work Sans Light"/>
              </a:rPr>
              <a:t>Flat of 3 on </a:t>
            </a:r>
            <a:r>
              <a:rPr lang="en-GB" sz="1200" err="1">
                <a:solidFill>
                  <a:schemeClr val="bg1"/>
                </a:solidFill>
                <a:latin typeface="Work Sans Light"/>
              </a:rPr>
              <a:t>Southpark</a:t>
            </a:r>
            <a:r>
              <a:rPr lang="en-GB" sz="1200">
                <a:solidFill>
                  <a:schemeClr val="bg1"/>
                </a:solidFill>
                <a:latin typeface="Work Sans Light"/>
              </a:rPr>
              <a:t> Avenue</a:t>
            </a:r>
          </a:p>
        </p:txBody>
      </p:sp>
      <p:sp>
        <p:nvSpPr>
          <p:cNvPr id="62" name="TextBox 61">
            <a:extLst>
              <a:ext uri="{FF2B5EF4-FFF2-40B4-BE49-F238E27FC236}">
                <a16:creationId xmlns:a16="http://schemas.microsoft.com/office/drawing/2014/main" id="{35DBDEE8-3848-4842-8A39-4CCC42C1975C}"/>
              </a:ext>
            </a:extLst>
          </p:cNvPr>
          <p:cNvSpPr txBox="1"/>
          <p:nvPr/>
        </p:nvSpPr>
        <p:spPr>
          <a:xfrm>
            <a:off x="553085" y="1417908"/>
            <a:ext cx="3173690" cy="584775"/>
          </a:xfrm>
          <a:prstGeom prst="rect">
            <a:avLst/>
          </a:prstGeom>
          <a:noFill/>
        </p:spPr>
        <p:txBody>
          <a:bodyPr wrap="square" lIns="91440" tIns="45720" rIns="91440" bIns="45720" rtlCol="0" anchor="t">
            <a:spAutoFit/>
          </a:bodyPr>
          <a:lstStyle/>
          <a:p>
            <a:r>
              <a:rPr lang="en-GB" sz="3200">
                <a:solidFill>
                  <a:schemeClr val="bg1"/>
                </a:solidFill>
                <a:latin typeface="Work Sans Medium"/>
              </a:rPr>
              <a:t>Your matches</a:t>
            </a:r>
          </a:p>
        </p:txBody>
      </p:sp>
      <p:pic>
        <p:nvPicPr>
          <p:cNvPr id="63" name="Graphic 62">
            <a:extLst>
              <a:ext uri="{FF2B5EF4-FFF2-40B4-BE49-F238E27FC236}">
                <a16:creationId xmlns:a16="http://schemas.microsoft.com/office/drawing/2014/main" id="{029F5523-012B-4F2A-A810-0754FFF2408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3318" y="183977"/>
            <a:ext cx="2930014" cy="671956"/>
          </a:xfrm>
          <a:prstGeom prst="rect">
            <a:avLst/>
          </a:prstGeom>
        </p:spPr>
      </p:pic>
      <p:sp>
        <p:nvSpPr>
          <p:cNvPr id="51" name="Callout: Bent Line 50">
            <a:extLst>
              <a:ext uri="{FF2B5EF4-FFF2-40B4-BE49-F238E27FC236}">
                <a16:creationId xmlns:a16="http://schemas.microsoft.com/office/drawing/2014/main" id="{B5CE9A10-E3F2-4D34-9390-590E23D91120}"/>
              </a:ext>
            </a:extLst>
          </p:cNvPr>
          <p:cNvSpPr/>
          <p:nvPr/>
        </p:nvSpPr>
        <p:spPr>
          <a:xfrm flipH="1">
            <a:off x="3594525" y="1220440"/>
            <a:ext cx="1994569" cy="714375"/>
          </a:xfrm>
          <a:prstGeom prst="borderCallout2">
            <a:avLst>
              <a:gd name="adj1" fmla="val 12269"/>
              <a:gd name="adj2" fmla="val 99274"/>
              <a:gd name="adj3" fmla="val 12269"/>
              <a:gd name="adj4" fmla="val 119911"/>
              <a:gd name="adj5" fmla="val 152809"/>
              <a:gd name="adj6" fmla="val 19578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a:latin typeface="Work Sans Medium" pitchFamily="2" charset="0"/>
              </a:rPr>
              <a:t>Click to view the profile and get contact details</a:t>
            </a:r>
          </a:p>
        </p:txBody>
      </p:sp>
    </p:spTree>
    <p:extLst>
      <p:ext uri="{BB962C8B-B14F-4D97-AF65-F5344CB8AC3E}">
        <p14:creationId xmlns:p14="http://schemas.microsoft.com/office/powerpoint/2010/main" val="2068262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2000"/>
                                        <p:tgtEl>
                                          <p:spTgt spid="1026"/>
                                        </p:tgtEl>
                                        <p:attrNameLst>
                                          <p:attrName>ppt_w</p:attrName>
                                        </p:attrNameLst>
                                      </p:cBhvr>
                                      <p:tavLst>
                                        <p:tav tm="0">
                                          <p:val>
                                            <p:strVal val="ppt_w"/>
                                          </p:val>
                                        </p:tav>
                                        <p:tav tm="100000">
                                          <p:val>
                                            <p:fltVal val="0"/>
                                          </p:val>
                                        </p:tav>
                                      </p:tavLst>
                                    </p:anim>
                                    <p:anim calcmode="lin" valueType="num">
                                      <p:cBhvr>
                                        <p:cTn id="7" dur="2000"/>
                                        <p:tgtEl>
                                          <p:spTgt spid="1026"/>
                                        </p:tgtEl>
                                        <p:attrNameLst>
                                          <p:attrName>ppt_h</p:attrName>
                                        </p:attrNameLst>
                                      </p:cBhvr>
                                      <p:tavLst>
                                        <p:tav tm="0">
                                          <p:val>
                                            <p:strVal val="ppt_h"/>
                                          </p:val>
                                        </p:tav>
                                        <p:tav tm="100000">
                                          <p:val>
                                            <p:fltVal val="0"/>
                                          </p:val>
                                        </p:tav>
                                      </p:tavLst>
                                    </p:anim>
                                    <p:anim calcmode="lin" valueType="num">
                                      <p:cBhvr>
                                        <p:cTn id="8" dur="2000"/>
                                        <p:tgtEl>
                                          <p:spTgt spid="1026"/>
                                        </p:tgtEl>
                                        <p:attrNameLst>
                                          <p:attrName>style.rotation</p:attrName>
                                        </p:attrNameLst>
                                      </p:cBhvr>
                                      <p:tavLst>
                                        <p:tav tm="0">
                                          <p:val>
                                            <p:fltVal val="0"/>
                                          </p:val>
                                        </p:tav>
                                        <p:tav tm="100000">
                                          <p:val>
                                            <p:fltVal val="90"/>
                                          </p:val>
                                        </p:tav>
                                      </p:tavLst>
                                    </p:anim>
                                    <p:animEffect transition="out" filter="fade">
                                      <p:cBhvr>
                                        <p:cTn id="9" dur="2000"/>
                                        <p:tgtEl>
                                          <p:spTgt spid="1026"/>
                                        </p:tgtEl>
                                      </p:cBhvr>
                                    </p:animEffect>
                                    <p:set>
                                      <p:cBhvr>
                                        <p:cTn id="10" dur="1" fill="hold">
                                          <p:stCondLst>
                                            <p:cond delay="1999"/>
                                          </p:stCondLst>
                                        </p:cTn>
                                        <p:tgtEl>
                                          <p:spTgt spid="1026"/>
                                        </p:tgtEl>
                                        <p:attrNameLst>
                                          <p:attrName>style.visibility</p:attrName>
                                        </p:attrNameLst>
                                      </p:cBhvr>
                                      <p:to>
                                        <p:strVal val="hidden"/>
                                      </p:to>
                                    </p:set>
                                  </p:childTnLst>
                                </p:cTn>
                              </p:par>
                              <p:par>
                                <p:cTn id="11" presetID="63" presetClass="path" presetSubtype="0" accel="50000" decel="50000" fill="hold" nodeType="withEffect">
                                  <p:stCondLst>
                                    <p:cond delay="0"/>
                                  </p:stCondLst>
                                  <p:childTnLst>
                                    <p:animMotion origin="layout" path="M -4.16667E-6 -4.07407E-6 L 0.3099 -4.07407E-6 " pathEditMode="relative" rAng="0" ptsTypes="AA">
                                      <p:cBhvr>
                                        <p:cTn id="12" dur="1000" fill="hold"/>
                                        <p:tgtEl>
                                          <p:spTgt spid="1026"/>
                                        </p:tgtEl>
                                        <p:attrNameLst>
                                          <p:attrName>ppt_x</p:attrName>
                                          <p:attrName>ppt_y</p:attrName>
                                        </p:attrNameLst>
                                      </p:cBhvr>
                                      <p:rCtr x="15495" y="0"/>
                                    </p:animMotion>
                                  </p:childTnLst>
                                </p:cTn>
                              </p:par>
                              <p:par>
                                <p:cTn id="13" presetID="6" presetClass="emph" presetSubtype="0" accel="5000" decel="5000" fill="hold" nodeType="withEffect">
                                  <p:stCondLst>
                                    <p:cond delay="0"/>
                                  </p:stCondLst>
                                  <p:childTnLst>
                                    <p:animScale>
                                      <p:cBhvr>
                                        <p:cTn id="14" dur="1000" fill="hold"/>
                                        <p:tgtEl>
                                          <p:spTgt spid="37"/>
                                        </p:tgtEl>
                                      </p:cBhvr>
                                      <p:by x="107000" y="107000"/>
                                    </p:animScale>
                                  </p:childTnLst>
                                </p:cTn>
                              </p:par>
                              <p:par>
                                <p:cTn id="15" presetID="63" presetClass="path" presetSubtype="0" accel="50000" decel="50000" fill="hold" nodeType="withEffect">
                                  <p:stCondLst>
                                    <p:cond delay="0"/>
                                  </p:stCondLst>
                                  <p:childTnLst>
                                    <p:animMotion origin="layout" path="M -2.29167E-6 4.44444E-6 L 0.02617 -0.00024 " pathEditMode="relative" rAng="0" ptsTypes="AA">
                                      <p:cBhvr>
                                        <p:cTn id="16" dur="1000" fill="hold"/>
                                        <p:tgtEl>
                                          <p:spTgt spid="37"/>
                                        </p:tgtEl>
                                        <p:attrNameLst>
                                          <p:attrName>ppt_x</p:attrName>
                                          <p:attrName>ppt_y</p:attrName>
                                        </p:attrNameLst>
                                      </p:cBhvr>
                                      <p:rCtr x="1302" y="-23"/>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250" tmFilter="0, 0; .2, .5; .8, .5; 1, 0"/>
                                        <p:tgtEl>
                                          <p:spTgt spid="34"/>
                                        </p:tgtEl>
                                      </p:cBhvr>
                                    </p:animEffect>
                                    <p:animScale>
                                      <p:cBhvr>
                                        <p:cTn id="22" dur="125" autoRev="1" fill="hold"/>
                                        <p:tgtEl>
                                          <p:spTgt spid="34"/>
                                        </p:tgtEl>
                                      </p:cBhvr>
                                      <p:by x="105000" y="105000"/>
                                    </p:animScale>
                                  </p:childTnLst>
                                </p:cTn>
                              </p:par>
                            </p:childTnLst>
                          </p:cTn>
                        </p:par>
                      </p:childTnLst>
                    </p:cTn>
                  </p:par>
                </p:childTnLst>
              </p:cTn>
              <p:nextCondLst>
                <p:cond evt="onClick" delay="0">
                  <p:tgtEl>
                    <p:spTgt spid="34"/>
                  </p:tgtEl>
                </p:cond>
              </p:nextCondLst>
            </p:seq>
            <p:seq concurrent="1" nextAc="seek">
              <p:cTn id="23" restart="whenNotActive" fill="hold" evtFilter="cancelBubble" nodeType="interactiveSeq">
                <p:stCondLst>
                  <p:cond evt="onClick" delay="0">
                    <p:tgtEl>
                      <p:spTgt spid="33"/>
                    </p:tgtEl>
                  </p:cond>
                </p:stCondLst>
                <p:endSync evt="end" delay="0">
                  <p:rtn val="all"/>
                </p:endSync>
                <p:childTnLst>
                  <p:par>
                    <p:cTn id="24" fill="hold">
                      <p:stCondLst>
                        <p:cond delay="0"/>
                      </p:stCondLst>
                      <p:childTnLst>
                        <p:par>
                          <p:cTn id="25" fill="hold">
                            <p:stCondLst>
                              <p:cond delay="0"/>
                            </p:stCondLst>
                            <p:childTnLst>
                              <p:par>
                                <p:cTn id="26" presetID="26" presetClass="emph" presetSubtype="0" fill="hold" nodeType="clickEffect">
                                  <p:stCondLst>
                                    <p:cond delay="0"/>
                                  </p:stCondLst>
                                  <p:childTnLst>
                                    <p:animEffect transition="out" filter="fade">
                                      <p:cBhvr>
                                        <p:cTn id="27" dur="250" tmFilter="0, 0; .2, .5; .8, .5; 1, 0"/>
                                        <p:tgtEl>
                                          <p:spTgt spid="33"/>
                                        </p:tgtEl>
                                      </p:cBhvr>
                                    </p:animEffect>
                                    <p:animScale>
                                      <p:cBhvr>
                                        <p:cTn id="28" dur="125" autoRev="1" fill="hold"/>
                                        <p:tgtEl>
                                          <p:spTgt spid="33"/>
                                        </p:tgtEl>
                                      </p:cBhvr>
                                      <p:by x="105000" y="105000"/>
                                    </p:animScale>
                                  </p:childTnLst>
                                </p:cTn>
                              </p:par>
                            </p:childTnLst>
                          </p:cTn>
                        </p:par>
                      </p:childTnLst>
                    </p:cTn>
                  </p:par>
                </p:childTnLst>
              </p:cTn>
              <p:nextCondLst>
                <p:cond evt="onClick" delay="0">
                  <p:tgtEl>
                    <p:spTgt spid="33"/>
                  </p:tgtEl>
                </p:cond>
              </p:nextCondLst>
            </p:seq>
            <p:seq concurrent="1" nextAc="seek">
              <p:cTn id="29" restart="whenNotActive" fill="hold" evtFilter="cancelBubble" nodeType="interactiveSeq">
                <p:stCondLst>
                  <p:cond evt="onClick" delay="0">
                    <p:tgtEl>
                      <p:spTgt spid="50"/>
                    </p:tgtEl>
                  </p:cond>
                </p:stCondLst>
                <p:endSync evt="end" delay="0">
                  <p:rtn val="all"/>
                </p:endSync>
                <p:childTnLst>
                  <p:par>
                    <p:cTn id="30" fill="hold">
                      <p:stCondLst>
                        <p:cond delay="0"/>
                      </p:stCondLst>
                      <p:childTnLst>
                        <p:par>
                          <p:cTn id="31" fill="hold">
                            <p:stCondLst>
                              <p:cond delay="0"/>
                            </p:stCondLst>
                            <p:childTnLst>
                              <p:par>
                                <p:cTn id="32" presetID="26" presetClass="emph" presetSubtype="0" fill="hold" nodeType="clickEffect">
                                  <p:stCondLst>
                                    <p:cond delay="0"/>
                                  </p:stCondLst>
                                  <p:childTnLst>
                                    <p:animEffect transition="out" filter="fade">
                                      <p:cBhvr>
                                        <p:cTn id="33" dur="250" tmFilter="0, 0; .2, .5; .8, .5; 1, 0"/>
                                        <p:tgtEl>
                                          <p:spTgt spid="50"/>
                                        </p:tgtEl>
                                      </p:cBhvr>
                                    </p:animEffect>
                                    <p:animScale>
                                      <p:cBhvr>
                                        <p:cTn id="34" dur="125" autoRev="1" fill="hold"/>
                                        <p:tgtEl>
                                          <p:spTgt spid="50"/>
                                        </p:tgtEl>
                                      </p:cBhvr>
                                      <p:by x="105000" y="105000"/>
                                    </p:animScale>
                                  </p:childTnLst>
                                </p:cTn>
                              </p:par>
                            </p:childTnLst>
                          </p:cTn>
                        </p:par>
                      </p:childTnLst>
                    </p:cTn>
                  </p:par>
                </p:childTnLst>
              </p:cTn>
              <p:nextCondLst>
                <p:cond evt="onClick" delay="0">
                  <p:tgtEl>
                    <p:spTgt spid="50"/>
                  </p:tgtEl>
                </p:cond>
              </p:nextCondLst>
            </p:seq>
            <p:seq concurrent="1" nextAc="seek">
              <p:cTn id="35" restart="whenNotActive" fill="hold" evtFilter="cancelBubble" nodeType="interactiveSeq">
                <p:stCondLst>
                  <p:cond evt="onClick" delay="0">
                    <p:tgtEl>
                      <p:spTgt spid="52"/>
                    </p:tgtEl>
                  </p:cond>
                </p:stCondLst>
                <p:endSync evt="end" delay="0">
                  <p:rtn val="all"/>
                </p:endSync>
                <p:childTnLst>
                  <p:par>
                    <p:cTn id="36" fill="hold">
                      <p:stCondLst>
                        <p:cond delay="0"/>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250" tmFilter="0, 0; .2, .5; .8, .5; 1, 0"/>
                                        <p:tgtEl>
                                          <p:spTgt spid="52"/>
                                        </p:tgtEl>
                                      </p:cBhvr>
                                    </p:animEffect>
                                    <p:animScale>
                                      <p:cBhvr>
                                        <p:cTn id="40" dur="125" autoRev="1" fill="hold"/>
                                        <p:tgtEl>
                                          <p:spTgt spid="52"/>
                                        </p:tgtEl>
                                      </p:cBhvr>
                                      <p:by x="105000" y="105000"/>
                                    </p:animScale>
                                  </p:childTnLst>
                                </p:cTn>
                              </p:par>
                            </p:childTnLst>
                          </p:cTn>
                        </p:par>
                      </p:childTnLst>
                    </p:cTn>
                  </p:par>
                </p:childTnLst>
              </p:cTn>
              <p:nextCondLst>
                <p:cond evt="onClick" delay="0">
                  <p:tgtEl>
                    <p:spTgt spid="5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CEE3382E-E1D3-4A1C-B40E-9836BFE93338}"/>
              </a:ext>
            </a:extLst>
          </p:cNvPr>
          <p:cNvPicPr>
            <a:picLocks noChangeAspect="1"/>
          </p:cNvPicPr>
          <p:nvPr/>
        </p:nvPicPr>
        <p:blipFill>
          <a:blip r:embed="rId2"/>
          <a:stretch>
            <a:fillRect/>
          </a:stretch>
        </p:blipFill>
        <p:spPr>
          <a:xfrm>
            <a:off x="4336050" y="620176"/>
            <a:ext cx="6363543" cy="5984307"/>
          </a:xfrm>
          <a:prstGeom prst="rect">
            <a:avLst/>
          </a:prstGeom>
        </p:spPr>
      </p:pic>
      <p:sp>
        <p:nvSpPr>
          <p:cNvPr id="3" name="TextBox 2">
            <a:extLst>
              <a:ext uri="{FF2B5EF4-FFF2-40B4-BE49-F238E27FC236}">
                <a16:creationId xmlns:a16="http://schemas.microsoft.com/office/drawing/2014/main" id="{A8FFF900-222F-477D-9B6C-190E3C524053}"/>
              </a:ext>
            </a:extLst>
          </p:cNvPr>
          <p:cNvSpPr txBox="1"/>
          <p:nvPr/>
        </p:nvSpPr>
        <p:spPr>
          <a:xfrm>
            <a:off x="802341" y="510988"/>
            <a:ext cx="2743200" cy="46166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Site Map</a:t>
            </a:r>
            <a:endParaRPr lang="en-US"/>
          </a:p>
        </p:txBody>
      </p:sp>
    </p:spTree>
    <p:extLst>
      <p:ext uri="{BB962C8B-B14F-4D97-AF65-F5344CB8AC3E}">
        <p14:creationId xmlns:p14="http://schemas.microsoft.com/office/powerpoint/2010/main" val="218121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69BD9-A2AC-498D-9BA3-3681725E893A}"/>
              </a:ext>
            </a:extLst>
          </p:cNvPr>
          <p:cNvSpPr>
            <a:spLocks noGrp="1"/>
          </p:cNvSpPr>
          <p:nvPr>
            <p:ph type="title"/>
          </p:nvPr>
        </p:nvSpPr>
        <p:spPr>
          <a:xfrm>
            <a:off x="643467" y="321734"/>
            <a:ext cx="10905066" cy="1135737"/>
          </a:xfrm>
        </p:spPr>
        <p:txBody>
          <a:bodyPr>
            <a:normAutofit/>
          </a:bodyPr>
          <a:lstStyle/>
          <a:p>
            <a:r>
              <a:rPr lang="en-GB" sz="3600"/>
              <a:t> Flinder </a:t>
            </a:r>
          </a:p>
        </p:txBody>
      </p:sp>
      <p:sp>
        <p:nvSpPr>
          <p:cNvPr id="3" name="Content Placeholder 2">
            <a:extLst>
              <a:ext uri="{FF2B5EF4-FFF2-40B4-BE49-F238E27FC236}">
                <a16:creationId xmlns:a16="http://schemas.microsoft.com/office/drawing/2014/main" id="{BBB474DD-953E-4D53-BABF-D0584829046F}"/>
              </a:ext>
            </a:extLst>
          </p:cNvPr>
          <p:cNvSpPr>
            <a:spLocks noGrp="1"/>
          </p:cNvSpPr>
          <p:nvPr>
            <p:ph idx="1"/>
          </p:nvPr>
        </p:nvSpPr>
        <p:spPr>
          <a:xfrm>
            <a:off x="643467" y="1782981"/>
            <a:ext cx="10905066" cy="4393982"/>
          </a:xfrm>
        </p:spPr>
        <p:txBody>
          <a:bodyPr vert="horz" lIns="91440" tIns="45720" rIns="91440" bIns="45720" rtlCol="0" anchor="t">
            <a:normAutofit/>
          </a:bodyPr>
          <a:lstStyle/>
          <a:p>
            <a:pPr marL="0" indent="0">
              <a:buNone/>
            </a:pPr>
            <a:r>
              <a:rPr lang="en-GB" sz="2000"/>
              <a:t>The objective of our application is to assist students in their journey of finding their potential ideal flatmates. No one wants to spend their Uni life with someone they don’t get along with. </a:t>
            </a:r>
          </a:p>
          <a:p>
            <a:pPr marL="0" indent="0">
              <a:buNone/>
            </a:pPr>
            <a:r>
              <a:rPr lang="en-GB" sz="2000" err="1"/>
              <a:t>Flinder</a:t>
            </a:r>
            <a:r>
              <a:rPr lang="en-GB" sz="2000"/>
              <a:t> (Flat-tinder as name inspiration) will solve this issue by matching students according to preferences. Students will be able to sign up, list preferences and what they are searching for. </a:t>
            </a:r>
          </a:p>
          <a:p>
            <a:pPr marL="0" indent="0">
              <a:buNone/>
            </a:pPr>
            <a:r>
              <a:rPr lang="en-GB" sz="2000"/>
              <a:t>Sign-ups can be a singular student looking to join a group of students to move in together or may be a group of students looking to complete their current group with one or two extra flatmates.</a:t>
            </a:r>
          </a:p>
          <a:p>
            <a:pPr marL="0" indent="0">
              <a:buNone/>
            </a:pPr>
            <a:r>
              <a:rPr lang="en-GB" sz="2000"/>
              <a:t>Once signed up students are presented with an inter-active tinder based approach to swiping left or right according to their preferences with the ultimate end-goal of matching with an appropriate individual / group of individuals to move in with.</a:t>
            </a:r>
          </a:p>
          <a:p>
            <a:pPr marL="0" indent="0">
              <a:buNone/>
            </a:pPr>
            <a:endParaRPr lang="en-GB" sz="2000"/>
          </a:p>
        </p:txBody>
      </p:sp>
      <p:sp>
        <p:nvSpPr>
          <p:cNvPr id="17"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3834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17EF7-591E-4B0A-BC51-FD8EDA7BE5A8}"/>
              </a:ext>
            </a:extLst>
          </p:cNvPr>
          <p:cNvSpPr>
            <a:spLocks noGrp="1"/>
          </p:cNvSpPr>
          <p:nvPr>
            <p:ph type="title"/>
          </p:nvPr>
        </p:nvSpPr>
        <p:spPr>
          <a:xfrm>
            <a:off x="643467" y="321734"/>
            <a:ext cx="10905066" cy="1135737"/>
          </a:xfrm>
        </p:spPr>
        <p:txBody>
          <a:bodyPr>
            <a:normAutofit/>
          </a:bodyPr>
          <a:lstStyle/>
          <a:p>
            <a:r>
              <a:rPr lang="en-GB" sz="3600"/>
              <a:t>Requirements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DFC8F100-1C4A-48E6-9E55-D531C8B49D96}"/>
              </a:ext>
            </a:extLst>
          </p:cNvPr>
          <p:cNvGraphicFramePr>
            <a:graphicFrameLocks noGrp="1"/>
          </p:cNvGraphicFramePr>
          <p:nvPr>
            <p:ph idx="1"/>
            <p:extLst>
              <p:ext uri="{D42A27DB-BD31-4B8C-83A1-F6EECF244321}">
                <p14:modId xmlns:p14="http://schemas.microsoft.com/office/powerpoint/2010/main" val="29153194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092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531D60-6B2F-4A69-B9DF-D6A35500EC03}"/>
              </a:ext>
            </a:extLst>
          </p:cNvPr>
          <p:cNvSpPr>
            <a:spLocks noGrp="1"/>
          </p:cNvSpPr>
          <p:nvPr>
            <p:ph type="title"/>
          </p:nvPr>
        </p:nvSpPr>
        <p:spPr>
          <a:xfrm>
            <a:off x="572493" y="238539"/>
            <a:ext cx="11018520" cy="1434415"/>
          </a:xfrm>
        </p:spPr>
        <p:txBody>
          <a:bodyPr anchor="b">
            <a:normAutofit/>
          </a:bodyPr>
          <a:lstStyle/>
          <a:p>
            <a:r>
              <a:rPr lang="en-GB" sz="5400"/>
              <a:t>Persona 1: Niamh </a:t>
            </a:r>
          </a:p>
        </p:txBody>
      </p:sp>
      <p:sp>
        <p:nvSpPr>
          <p:cNvPr id="7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19B612-7168-409A-BA40-6EB71EF096B2}"/>
              </a:ext>
            </a:extLst>
          </p:cNvPr>
          <p:cNvSpPr>
            <a:spLocks noGrp="1"/>
          </p:cNvSpPr>
          <p:nvPr>
            <p:ph idx="1"/>
          </p:nvPr>
        </p:nvSpPr>
        <p:spPr>
          <a:xfrm>
            <a:off x="572493" y="2071316"/>
            <a:ext cx="6713552" cy="4119172"/>
          </a:xfrm>
        </p:spPr>
        <p:txBody>
          <a:bodyPr anchor="t">
            <a:normAutofit/>
          </a:bodyPr>
          <a:lstStyle/>
          <a:p>
            <a:pPr marL="0" indent="0">
              <a:buNone/>
            </a:pPr>
            <a:r>
              <a:rPr lang="en-GB" sz="2200"/>
              <a:t>Niamh is a 19 year old girl from Bear’s Den, Scotland about to go into her second year of Zoology at University of Glasgow. Because of the pandemic she spent her first year at home and did not make many friends over online classes. Niamh wishes to move to the West-End for her second year and is therefore looking for a potential group of people she could join to form a flat. She does not have any major preferences apart from wanting to move in with girls. Thus she would list all these specifications during the sign up process on FLINDER.</a:t>
            </a:r>
          </a:p>
        </p:txBody>
      </p:sp>
      <p:pic>
        <p:nvPicPr>
          <p:cNvPr id="3078" name="Picture 6" descr="30k+ London Woman Pictures | Download Free Images on Unsplash">
            <a:extLst>
              <a:ext uri="{FF2B5EF4-FFF2-40B4-BE49-F238E27FC236}">
                <a16:creationId xmlns:a16="http://schemas.microsoft.com/office/drawing/2014/main" id="{0F0D287B-2859-406F-85D0-65588820E4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5" t="20330" r="-722" b="10289"/>
          <a:stretch/>
        </p:blipFill>
        <p:spPr bwMode="auto">
          <a:xfrm>
            <a:off x="7678443" y="207131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465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941A6-1FA8-440E-9826-DC17ED786ED2}"/>
              </a:ext>
            </a:extLst>
          </p:cNvPr>
          <p:cNvSpPr>
            <a:spLocks noGrp="1"/>
          </p:cNvSpPr>
          <p:nvPr>
            <p:ph type="title"/>
          </p:nvPr>
        </p:nvSpPr>
        <p:spPr>
          <a:xfrm>
            <a:off x="572493" y="238539"/>
            <a:ext cx="11018520" cy="1434415"/>
          </a:xfrm>
        </p:spPr>
        <p:txBody>
          <a:bodyPr anchor="b">
            <a:normAutofit/>
          </a:bodyPr>
          <a:lstStyle/>
          <a:p>
            <a:r>
              <a:rPr lang="en-GB" sz="5400"/>
              <a:t>Persona 2: Nicole</a:t>
            </a: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0288B3-14DA-466C-97D8-11BDDD00C4C3}"/>
              </a:ext>
            </a:extLst>
          </p:cNvPr>
          <p:cNvSpPr>
            <a:spLocks noGrp="1"/>
          </p:cNvSpPr>
          <p:nvPr>
            <p:ph idx="1"/>
          </p:nvPr>
        </p:nvSpPr>
        <p:spPr>
          <a:xfrm>
            <a:off x="572493" y="2071316"/>
            <a:ext cx="6713552" cy="4119172"/>
          </a:xfrm>
        </p:spPr>
        <p:txBody>
          <a:bodyPr anchor="t">
            <a:normAutofit/>
          </a:bodyPr>
          <a:lstStyle/>
          <a:p>
            <a:pPr marL="0" indent="0">
              <a:buNone/>
            </a:pPr>
            <a:r>
              <a:rPr lang="en-GB" sz="2200"/>
              <a:t>Nicole is a 20 year old second-year international student from Paris studying Immunology at University of Glasgow. She stayed in the Uni accommodation Murano Student Village in first year and thus made a lot of friends. For second year she wishes to move in with her two Scottish friends Freya (19) and Tessa (19), however the group is looking for 1 or 2 more flatmates, preferably female, to make finding a flat in the West-End an easier chore. They are open to all types of people. Thus Nicole would list all these specifications during the sign-up process on FLINDER to find the perfect match to find the perfect matches.</a:t>
            </a:r>
          </a:p>
        </p:txBody>
      </p:sp>
      <p:pic>
        <p:nvPicPr>
          <p:cNvPr id="2050" name="Picture 2" descr="Pin on Products I Love">
            <a:extLst>
              <a:ext uri="{FF2B5EF4-FFF2-40B4-BE49-F238E27FC236}">
                <a16:creationId xmlns:a16="http://schemas.microsoft.com/office/drawing/2014/main" id="{43C8F334-DAF2-4E78-B3BA-33AF283B81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5" r="-3"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946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86ED0-54D0-4A9A-BC9C-87654F518818}"/>
              </a:ext>
            </a:extLst>
          </p:cNvPr>
          <p:cNvSpPr>
            <a:spLocks noGrp="1"/>
          </p:cNvSpPr>
          <p:nvPr>
            <p:ph type="title"/>
          </p:nvPr>
        </p:nvSpPr>
        <p:spPr>
          <a:xfrm>
            <a:off x="572493" y="238539"/>
            <a:ext cx="11018520" cy="1434415"/>
          </a:xfrm>
        </p:spPr>
        <p:txBody>
          <a:bodyPr anchor="b">
            <a:normAutofit/>
          </a:bodyPr>
          <a:lstStyle/>
          <a:p>
            <a:r>
              <a:rPr lang="en-GB" sz="5400"/>
              <a:t>Persona 3: Adam</a:t>
            </a:r>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558807-C868-4B2D-B050-C5E2192DE303}"/>
              </a:ext>
            </a:extLst>
          </p:cNvPr>
          <p:cNvSpPr>
            <a:spLocks noGrp="1"/>
          </p:cNvSpPr>
          <p:nvPr>
            <p:ph idx="1"/>
          </p:nvPr>
        </p:nvSpPr>
        <p:spPr>
          <a:xfrm>
            <a:off x="572493" y="2071316"/>
            <a:ext cx="6713552" cy="4119172"/>
          </a:xfrm>
        </p:spPr>
        <p:txBody>
          <a:bodyPr anchor="t">
            <a:normAutofit/>
          </a:bodyPr>
          <a:lstStyle/>
          <a:p>
            <a:pPr marL="0" indent="0">
              <a:buNone/>
            </a:pPr>
            <a:endParaRPr lang="en-GB" sz="2200"/>
          </a:p>
          <a:p>
            <a:pPr marL="0" indent="0">
              <a:buNone/>
            </a:pPr>
            <a:r>
              <a:rPr lang="en-GB" sz="2200"/>
              <a:t>Adam is a 23 year old international exchange student coming to Glasgow from Australia. Adam is a third year Business Management student and is in desperate search for flatmates to move into a flat with him as he feels that all the university accommodation is overpriced. Being the laid-back Australian as he is, Adam does not really have any preferences regarding gender, age or studies. Thus he would list all these specifications during the sign up process on FLINDER to find the perfect matches.</a:t>
            </a:r>
          </a:p>
        </p:txBody>
      </p:sp>
      <p:pic>
        <p:nvPicPr>
          <p:cNvPr id="1026" name="Picture 2" descr="Wait Goes On For Aust Surfers At Pipeline | Racing and Sports">
            <a:extLst>
              <a:ext uri="{FF2B5EF4-FFF2-40B4-BE49-F238E27FC236}">
                <a16:creationId xmlns:a16="http://schemas.microsoft.com/office/drawing/2014/main" id="{01C8CDA5-2A7E-4AF9-841D-F6D02AB14C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6" r="6268"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609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17EF7-591E-4B0A-BC51-FD8EDA7BE5A8}"/>
              </a:ext>
            </a:extLst>
          </p:cNvPr>
          <p:cNvSpPr>
            <a:spLocks noGrp="1"/>
          </p:cNvSpPr>
          <p:nvPr>
            <p:ph type="title"/>
          </p:nvPr>
        </p:nvSpPr>
        <p:spPr>
          <a:xfrm>
            <a:off x="643467" y="321734"/>
            <a:ext cx="10905066" cy="1135737"/>
          </a:xfrm>
        </p:spPr>
        <p:txBody>
          <a:bodyPr>
            <a:normAutofit/>
          </a:bodyPr>
          <a:lstStyle/>
          <a:p>
            <a:r>
              <a:rPr lang="en-GB" sz="3600">
                <a:cs typeface="Calibri Light"/>
              </a:rPr>
              <a:t>System Architecture Diagram</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2" descr="Diagram&#10;&#10;Description automatically generated">
            <a:extLst>
              <a:ext uri="{FF2B5EF4-FFF2-40B4-BE49-F238E27FC236}">
                <a16:creationId xmlns:a16="http://schemas.microsoft.com/office/drawing/2014/main" id="{6FD77454-4A3A-4A9A-8709-830EBB7009FC}"/>
              </a:ext>
            </a:extLst>
          </p:cNvPr>
          <p:cNvPicPr>
            <a:picLocks noGrp="1" noChangeAspect="1"/>
          </p:cNvPicPr>
          <p:nvPr>
            <p:ph idx="1"/>
          </p:nvPr>
        </p:nvPicPr>
        <p:blipFill>
          <a:blip r:embed="rId2"/>
          <a:stretch>
            <a:fillRect/>
          </a:stretch>
        </p:blipFill>
        <p:spPr>
          <a:xfrm>
            <a:off x="1954212" y="1883569"/>
            <a:ext cx="8283575" cy="3079750"/>
          </a:xfrm>
        </p:spPr>
      </p:pic>
    </p:spTree>
    <p:extLst>
      <p:ext uri="{BB962C8B-B14F-4D97-AF65-F5344CB8AC3E}">
        <p14:creationId xmlns:p14="http://schemas.microsoft.com/office/powerpoint/2010/main" val="2084250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17EF7-591E-4B0A-BC51-FD8EDA7BE5A8}"/>
              </a:ext>
            </a:extLst>
          </p:cNvPr>
          <p:cNvSpPr>
            <a:spLocks noGrp="1"/>
          </p:cNvSpPr>
          <p:nvPr>
            <p:ph type="title"/>
          </p:nvPr>
        </p:nvSpPr>
        <p:spPr>
          <a:xfrm>
            <a:off x="643467" y="321734"/>
            <a:ext cx="10905066" cy="1135737"/>
          </a:xfrm>
        </p:spPr>
        <p:txBody>
          <a:bodyPr>
            <a:normAutofit/>
          </a:bodyPr>
          <a:lstStyle/>
          <a:p>
            <a:r>
              <a:rPr lang="en-GB" sz="3600">
                <a:cs typeface="Calibri Light"/>
              </a:rPr>
              <a:t>Entity Relationship Diagram (Compressed Chen Notation)</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application&#10;&#10;Description automatically generated">
            <a:extLst>
              <a:ext uri="{FF2B5EF4-FFF2-40B4-BE49-F238E27FC236}">
                <a16:creationId xmlns:a16="http://schemas.microsoft.com/office/drawing/2014/main" id="{064ADB54-8E87-48DE-926B-109CEF6510AB}"/>
              </a:ext>
            </a:extLst>
          </p:cNvPr>
          <p:cNvPicPr>
            <a:picLocks noChangeAspect="1"/>
          </p:cNvPicPr>
          <p:nvPr/>
        </p:nvPicPr>
        <p:blipFill>
          <a:blip r:embed="rId2"/>
          <a:stretch>
            <a:fillRect/>
          </a:stretch>
        </p:blipFill>
        <p:spPr>
          <a:xfrm>
            <a:off x="5905500" y="1785730"/>
            <a:ext cx="5473700" cy="3299239"/>
          </a:xfrm>
          <a:prstGeom prst="rect">
            <a:avLst/>
          </a:prstGeom>
        </p:spPr>
      </p:pic>
      <p:pic>
        <p:nvPicPr>
          <p:cNvPr id="7" name="Picture 9" descr="Diagram&#10;&#10;Description automatically generated">
            <a:extLst>
              <a:ext uri="{FF2B5EF4-FFF2-40B4-BE49-F238E27FC236}">
                <a16:creationId xmlns:a16="http://schemas.microsoft.com/office/drawing/2014/main" id="{492C8054-B50D-412F-95E1-35A05267A74F}"/>
              </a:ext>
            </a:extLst>
          </p:cNvPr>
          <p:cNvPicPr>
            <a:picLocks noGrp="1" noChangeAspect="1"/>
          </p:cNvPicPr>
          <p:nvPr>
            <p:ph idx="1"/>
          </p:nvPr>
        </p:nvPicPr>
        <p:blipFill>
          <a:blip r:embed="rId3"/>
          <a:stretch>
            <a:fillRect/>
          </a:stretch>
        </p:blipFill>
        <p:spPr>
          <a:xfrm>
            <a:off x="1267066" y="1355725"/>
            <a:ext cx="3561868" cy="4960938"/>
          </a:xfrm>
        </p:spPr>
      </p:pic>
    </p:spTree>
    <p:extLst>
      <p:ext uri="{BB962C8B-B14F-4D97-AF65-F5344CB8AC3E}">
        <p14:creationId xmlns:p14="http://schemas.microsoft.com/office/powerpoint/2010/main" val="3223743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5B5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26C1-08C4-4E2B-9958-8003B3B51FB7}"/>
              </a:ext>
            </a:extLst>
          </p:cNvPr>
          <p:cNvSpPr>
            <a:spLocks noGrp="1"/>
          </p:cNvSpPr>
          <p:nvPr>
            <p:ph type="title"/>
          </p:nvPr>
        </p:nvSpPr>
        <p:spPr>
          <a:solidFill>
            <a:srgbClr val="0D5B5A"/>
          </a:solidFill>
        </p:spPr>
        <p:txBody>
          <a:bodyPr/>
          <a:lstStyle/>
          <a:p>
            <a:r>
              <a:rPr lang="en-GB">
                <a:solidFill>
                  <a:srgbClr val="FFFFFF"/>
                </a:solidFill>
                <a:latin typeface="Work Sans SemiBold"/>
              </a:rPr>
              <a:t>Wireframes</a:t>
            </a:r>
            <a:endParaRPr lang="en-US"/>
          </a:p>
        </p:txBody>
      </p:sp>
      <p:sp>
        <p:nvSpPr>
          <p:cNvPr id="3" name="Text Placeholder 2">
            <a:extLst>
              <a:ext uri="{FF2B5EF4-FFF2-40B4-BE49-F238E27FC236}">
                <a16:creationId xmlns:a16="http://schemas.microsoft.com/office/drawing/2014/main" id="{872B9C95-B9BC-4EF5-B343-57B0C2841831}"/>
              </a:ext>
            </a:extLst>
          </p:cNvPr>
          <p:cNvSpPr>
            <a:spLocks noGrp="1"/>
          </p:cNvSpPr>
          <p:nvPr>
            <p:ph type="body" idx="1"/>
          </p:nvPr>
        </p:nvSpPr>
        <p:spPr/>
        <p:txBody>
          <a:bodyPr/>
          <a:lstStyle/>
          <a:p>
            <a:endParaRPr lang="en-GB"/>
          </a:p>
        </p:txBody>
      </p:sp>
      <p:pic>
        <p:nvPicPr>
          <p:cNvPr id="5" name="Graphic 4">
            <a:extLst>
              <a:ext uri="{FF2B5EF4-FFF2-40B4-BE49-F238E27FC236}">
                <a16:creationId xmlns:a16="http://schemas.microsoft.com/office/drawing/2014/main" id="{0E2280A7-75EA-4EC6-89E4-3442E615BA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130" y="6145384"/>
            <a:ext cx="524719" cy="524719"/>
          </a:xfrm>
          <a:prstGeom prst="rect">
            <a:avLst/>
          </a:prstGeom>
        </p:spPr>
      </p:pic>
    </p:spTree>
    <p:extLst>
      <p:ext uri="{BB962C8B-B14F-4D97-AF65-F5344CB8AC3E}">
        <p14:creationId xmlns:p14="http://schemas.microsoft.com/office/powerpoint/2010/main" val="1341712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818</Words>
  <Application>Microsoft Office PowerPoint</Application>
  <PresentationFormat>Widescreen</PresentationFormat>
  <Paragraphs>121</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Work Sans</vt:lpstr>
      <vt:lpstr>Work Sans Light</vt:lpstr>
      <vt:lpstr>Work Sans Medium</vt:lpstr>
      <vt:lpstr>Work Sans SemiBold</vt:lpstr>
      <vt:lpstr>Office Theme</vt:lpstr>
      <vt:lpstr>Design Specification - Flinder</vt:lpstr>
      <vt:lpstr> Flinder </vt:lpstr>
      <vt:lpstr>Requirements</vt:lpstr>
      <vt:lpstr>Persona 1: Niamh </vt:lpstr>
      <vt:lpstr>Persona 2: Nicole</vt:lpstr>
      <vt:lpstr>Persona 3: Adam</vt:lpstr>
      <vt:lpstr>System Architecture Diagram</vt:lpstr>
      <vt:lpstr>Entity Relationship Diagram (Compressed Chen Notation)</vt:lpstr>
      <vt:lpstr>Wireframes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Specification - Flinder</dc:title>
  <dc:creator>Anand Wadhwa</dc:creator>
  <cp:lastModifiedBy>Anand Wadhwa</cp:lastModifiedBy>
  <cp:revision>7</cp:revision>
  <dcterms:created xsi:type="dcterms:W3CDTF">2022-02-22T19:21:41Z</dcterms:created>
  <dcterms:modified xsi:type="dcterms:W3CDTF">2022-03-03T16:50:34Z</dcterms:modified>
</cp:coreProperties>
</file>